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9"/>
  </p:notesMasterIdLst>
  <p:sldIdLst>
    <p:sldId id="256" r:id="rId2"/>
    <p:sldId id="541" r:id="rId3"/>
    <p:sldId id="546" r:id="rId4"/>
    <p:sldId id="257" r:id="rId5"/>
    <p:sldId id="269" r:id="rId6"/>
    <p:sldId id="258" r:id="rId7"/>
    <p:sldId id="539" r:id="rId8"/>
    <p:sldId id="261" r:id="rId9"/>
    <p:sldId id="265" r:id="rId10"/>
    <p:sldId id="543" r:id="rId11"/>
    <p:sldId id="542" r:id="rId12"/>
    <p:sldId id="545" r:id="rId13"/>
    <p:sldId id="266" r:id="rId14"/>
    <p:sldId id="544" r:id="rId15"/>
    <p:sldId id="262" r:id="rId16"/>
    <p:sldId id="264"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FF"/>
    <a:srgbClr val="6FE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p:restoredTop sz="94590"/>
  </p:normalViewPr>
  <p:slideViewPr>
    <p:cSldViewPr snapToGrid="0" snapToObjects="1">
      <p:cViewPr varScale="1">
        <p:scale>
          <a:sx n="117" d="100"/>
          <a:sy n="117" d="100"/>
        </p:scale>
        <p:origin x="184" y="3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DDC56-64E8-5847-B0E6-8DEC108333B9}" type="datetimeFigureOut">
              <a:rPr lang="en-US" smtClean="0"/>
              <a:t>5/1/20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74983-08F1-5D42-BFF9-DCD3D132F2CB}" type="slidenum">
              <a:rPr lang="en-US" smtClean="0"/>
              <a:t>‹#›</a:t>
            </a:fld>
            <a:endParaRPr lang="en-US"/>
          </a:p>
        </p:txBody>
      </p:sp>
    </p:spTree>
    <p:extLst>
      <p:ext uri="{BB962C8B-B14F-4D97-AF65-F5344CB8AC3E}">
        <p14:creationId xmlns:p14="http://schemas.microsoft.com/office/powerpoint/2010/main" val="408220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9FBD-88E4-6949-8ABE-5948679987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9F5EE2-6F5F-1F43-A30F-67AF38583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0F27CB-C7C6-8840-AF94-D38FA990B7B7}"/>
              </a:ext>
            </a:extLst>
          </p:cNvPr>
          <p:cNvSpPr>
            <a:spLocks noGrp="1"/>
          </p:cNvSpPr>
          <p:nvPr>
            <p:ph type="dt" sz="half" idx="10"/>
          </p:nvPr>
        </p:nvSpPr>
        <p:spPr/>
        <p:txBody>
          <a:bodyPr/>
          <a:lstStyle/>
          <a:p>
            <a:fld id="{639CEF84-83C3-AD49-80DD-F06093BB5190}" type="datetimeFigureOut">
              <a:rPr lang="en-US" smtClean="0"/>
              <a:t>5/1/20</a:t>
            </a:fld>
            <a:endParaRPr lang="en-US"/>
          </a:p>
        </p:txBody>
      </p:sp>
      <p:sp>
        <p:nvSpPr>
          <p:cNvPr id="5" name="Footer Placeholder 4">
            <a:extLst>
              <a:ext uri="{FF2B5EF4-FFF2-40B4-BE49-F238E27FC236}">
                <a16:creationId xmlns:a16="http://schemas.microsoft.com/office/drawing/2014/main" id="{AEAACB3B-F7AD-4248-A966-E70D4B9DC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2E6C2-FB9B-3449-A9B8-F946251C4FAC}"/>
              </a:ext>
            </a:extLst>
          </p:cNvPr>
          <p:cNvSpPr>
            <a:spLocks noGrp="1"/>
          </p:cNvSpPr>
          <p:nvPr>
            <p:ph type="sldNum" sz="quarter" idx="12"/>
          </p:nvPr>
        </p:nvSpPr>
        <p:spPr/>
        <p:txBody>
          <a:bodyPr/>
          <a:lstStyle/>
          <a:p>
            <a:fld id="{D2C8BD6F-7F95-B14B-ACA0-9D21807702D3}" type="slidenum">
              <a:rPr lang="en-US" smtClean="0"/>
              <a:t>‹#›</a:t>
            </a:fld>
            <a:endParaRPr lang="en-US"/>
          </a:p>
        </p:txBody>
      </p:sp>
    </p:spTree>
    <p:extLst>
      <p:ext uri="{BB962C8B-B14F-4D97-AF65-F5344CB8AC3E}">
        <p14:creationId xmlns:p14="http://schemas.microsoft.com/office/powerpoint/2010/main" val="358610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B585-72D8-8347-8CEA-E635448940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850125-6746-5A41-91C3-C526F01724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4214D-E29A-AC40-9414-9F386E371292}"/>
              </a:ext>
            </a:extLst>
          </p:cNvPr>
          <p:cNvSpPr>
            <a:spLocks noGrp="1"/>
          </p:cNvSpPr>
          <p:nvPr>
            <p:ph type="dt" sz="half" idx="10"/>
          </p:nvPr>
        </p:nvSpPr>
        <p:spPr/>
        <p:txBody>
          <a:bodyPr/>
          <a:lstStyle/>
          <a:p>
            <a:fld id="{639CEF84-83C3-AD49-80DD-F06093BB5190}" type="datetimeFigureOut">
              <a:rPr lang="en-US" smtClean="0"/>
              <a:t>5/1/20</a:t>
            </a:fld>
            <a:endParaRPr lang="en-US"/>
          </a:p>
        </p:txBody>
      </p:sp>
      <p:sp>
        <p:nvSpPr>
          <p:cNvPr id="5" name="Footer Placeholder 4">
            <a:extLst>
              <a:ext uri="{FF2B5EF4-FFF2-40B4-BE49-F238E27FC236}">
                <a16:creationId xmlns:a16="http://schemas.microsoft.com/office/drawing/2014/main" id="{C7FD10CF-369A-9242-A95E-9A8D16CE0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5C54D-2366-674B-B1F7-E12AF52473CF}"/>
              </a:ext>
            </a:extLst>
          </p:cNvPr>
          <p:cNvSpPr>
            <a:spLocks noGrp="1"/>
          </p:cNvSpPr>
          <p:nvPr>
            <p:ph type="sldNum" sz="quarter" idx="12"/>
          </p:nvPr>
        </p:nvSpPr>
        <p:spPr/>
        <p:txBody>
          <a:bodyPr/>
          <a:lstStyle/>
          <a:p>
            <a:fld id="{D2C8BD6F-7F95-B14B-ACA0-9D21807702D3}" type="slidenum">
              <a:rPr lang="en-US" smtClean="0"/>
              <a:t>‹#›</a:t>
            </a:fld>
            <a:endParaRPr lang="en-US"/>
          </a:p>
        </p:txBody>
      </p:sp>
    </p:spTree>
    <p:extLst>
      <p:ext uri="{BB962C8B-B14F-4D97-AF65-F5344CB8AC3E}">
        <p14:creationId xmlns:p14="http://schemas.microsoft.com/office/powerpoint/2010/main" val="25548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D94BE-D01C-4040-9D31-532386D414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FA61AC-665F-BC4A-B886-1A0FA3500F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45345-7081-EC45-9495-355B48E376BB}"/>
              </a:ext>
            </a:extLst>
          </p:cNvPr>
          <p:cNvSpPr>
            <a:spLocks noGrp="1"/>
          </p:cNvSpPr>
          <p:nvPr>
            <p:ph type="dt" sz="half" idx="10"/>
          </p:nvPr>
        </p:nvSpPr>
        <p:spPr/>
        <p:txBody>
          <a:bodyPr/>
          <a:lstStyle/>
          <a:p>
            <a:fld id="{639CEF84-83C3-AD49-80DD-F06093BB5190}" type="datetimeFigureOut">
              <a:rPr lang="en-US" smtClean="0"/>
              <a:t>5/1/20</a:t>
            </a:fld>
            <a:endParaRPr lang="en-US"/>
          </a:p>
        </p:txBody>
      </p:sp>
      <p:sp>
        <p:nvSpPr>
          <p:cNvPr id="5" name="Footer Placeholder 4">
            <a:extLst>
              <a:ext uri="{FF2B5EF4-FFF2-40B4-BE49-F238E27FC236}">
                <a16:creationId xmlns:a16="http://schemas.microsoft.com/office/drawing/2014/main" id="{232889A8-D539-2443-B21A-FE24E762F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69B5F-C0E8-074E-BB49-953059D75520}"/>
              </a:ext>
            </a:extLst>
          </p:cNvPr>
          <p:cNvSpPr>
            <a:spLocks noGrp="1"/>
          </p:cNvSpPr>
          <p:nvPr>
            <p:ph type="sldNum" sz="quarter" idx="12"/>
          </p:nvPr>
        </p:nvSpPr>
        <p:spPr/>
        <p:txBody>
          <a:bodyPr/>
          <a:lstStyle/>
          <a:p>
            <a:fld id="{D2C8BD6F-7F95-B14B-ACA0-9D21807702D3}" type="slidenum">
              <a:rPr lang="en-US" smtClean="0"/>
              <a:t>‹#›</a:t>
            </a:fld>
            <a:endParaRPr lang="en-US"/>
          </a:p>
        </p:txBody>
      </p:sp>
    </p:spTree>
    <p:extLst>
      <p:ext uri="{BB962C8B-B14F-4D97-AF65-F5344CB8AC3E}">
        <p14:creationId xmlns:p14="http://schemas.microsoft.com/office/powerpoint/2010/main" val="31934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B6B8-91A6-9141-A04D-3F0E3D42B1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CA423D-161B-B346-9A51-D71165C5A6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210A2-4010-104B-BE6F-2FBC979AD24C}"/>
              </a:ext>
            </a:extLst>
          </p:cNvPr>
          <p:cNvSpPr>
            <a:spLocks noGrp="1"/>
          </p:cNvSpPr>
          <p:nvPr>
            <p:ph type="dt" sz="half" idx="10"/>
          </p:nvPr>
        </p:nvSpPr>
        <p:spPr/>
        <p:txBody>
          <a:bodyPr/>
          <a:lstStyle/>
          <a:p>
            <a:fld id="{639CEF84-83C3-AD49-80DD-F06093BB5190}" type="datetimeFigureOut">
              <a:rPr lang="en-US" smtClean="0"/>
              <a:t>5/1/20</a:t>
            </a:fld>
            <a:endParaRPr lang="en-US"/>
          </a:p>
        </p:txBody>
      </p:sp>
      <p:sp>
        <p:nvSpPr>
          <p:cNvPr id="5" name="Footer Placeholder 4">
            <a:extLst>
              <a:ext uri="{FF2B5EF4-FFF2-40B4-BE49-F238E27FC236}">
                <a16:creationId xmlns:a16="http://schemas.microsoft.com/office/drawing/2014/main" id="{874B07B0-C80D-FA42-936B-59BBF914F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05A95-2F0A-C348-ACD0-00AD0E6D3EA9}"/>
              </a:ext>
            </a:extLst>
          </p:cNvPr>
          <p:cNvSpPr>
            <a:spLocks noGrp="1"/>
          </p:cNvSpPr>
          <p:nvPr>
            <p:ph type="sldNum" sz="quarter" idx="12"/>
          </p:nvPr>
        </p:nvSpPr>
        <p:spPr/>
        <p:txBody>
          <a:bodyPr/>
          <a:lstStyle/>
          <a:p>
            <a:fld id="{D2C8BD6F-7F95-B14B-ACA0-9D21807702D3}" type="slidenum">
              <a:rPr lang="en-US" smtClean="0"/>
              <a:t>‹#›</a:t>
            </a:fld>
            <a:endParaRPr lang="en-US"/>
          </a:p>
        </p:txBody>
      </p:sp>
    </p:spTree>
    <p:extLst>
      <p:ext uri="{BB962C8B-B14F-4D97-AF65-F5344CB8AC3E}">
        <p14:creationId xmlns:p14="http://schemas.microsoft.com/office/powerpoint/2010/main" val="385605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DAA7-99E7-A043-B680-A233D9E35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390854-DE13-C54F-8610-A059440A50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3393E5-D980-5844-BBA7-3300F6D042EC}"/>
              </a:ext>
            </a:extLst>
          </p:cNvPr>
          <p:cNvSpPr>
            <a:spLocks noGrp="1"/>
          </p:cNvSpPr>
          <p:nvPr>
            <p:ph type="dt" sz="half" idx="10"/>
          </p:nvPr>
        </p:nvSpPr>
        <p:spPr/>
        <p:txBody>
          <a:bodyPr/>
          <a:lstStyle/>
          <a:p>
            <a:fld id="{639CEF84-83C3-AD49-80DD-F06093BB5190}" type="datetimeFigureOut">
              <a:rPr lang="en-US" smtClean="0"/>
              <a:t>5/1/20</a:t>
            </a:fld>
            <a:endParaRPr lang="en-US"/>
          </a:p>
        </p:txBody>
      </p:sp>
      <p:sp>
        <p:nvSpPr>
          <p:cNvPr id="5" name="Footer Placeholder 4">
            <a:extLst>
              <a:ext uri="{FF2B5EF4-FFF2-40B4-BE49-F238E27FC236}">
                <a16:creationId xmlns:a16="http://schemas.microsoft.com/office/drawing/2014/main" id="{B85980CB-7614-9B46-B8B1-E4D6987F3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A5E1D-AE72-BF4A-BC46-EC630B58873E}"/>
              </a:ext>
            </a:extLst>
          </p:cNvPr>
          <p:cNvSpPr>
            <a:spLocks noGrp="1"/>
          </p:cNvSpPr>
          <p:nvPr>
            <p:ph type="sldNum" sz="quarter" idx="12"/>
          </p:nvPr>
        </p:nvSpPr>
        <p:spPr/>
        <p:txBody>
          <a:bodyPr/>
          <a:lstStyle/>
          <a:p>
            <a:fld id="{D2C8BD6F-7F95-B14B-ACA0-9D21807702D3}" type="slidenum">
              <a:rPr lang="en-US" smtClean="0"/>
              <a:t>‹#›</a:t>
            </a:fld>
            <a:endParaRPr lang="en-US"/>
          </a:p>
        </p:txBody>
      </p:sp>
    </p:spTree>
    <p:extLst>
      <p:ext uri="{BB962C8B-B14F-4D97-AF65-F5344CB8AC3E}">
        <p14:creationId xmlns:p14="http://schemas.microsoft.com/office/powerpoint/2010/main" val="19278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1F21-2F30-3042-A9F7-5CA9B3564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AEC48-C50C-D647-9D87-E094EC524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4DD32F-3F08-7C41-94E7-CB38049F02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62AA96-2971-0E4D-9C68-03E023AAE385}"/>
              </a:ext>
            </a:extLst>
          </p:cNvPr>
          <p:cNvSpPr>
            <a:spLocks noGrp="1"/>
          </p:cNvSpPr>
          <p:nvPr>
            <p:ph type="dt" sz="half" idx="10"/>
          </p:nvPr>
        </p:nvSpPr>
        <p:spPr/>
        <p:txBody>
          <a:bodyPr/>
          <a:lstStyle/>
          <a:p>
            <a:fld id="{639CEF84-83C3-AD49-80DD-F06093BB5190}" type="datetimeFigureOut">
              <a:rPr lang="en-US" smtClean="0"/>
              <a:t>5/1/20</a:t>
            </a:fld>
            <a:endParaRPr lang="en-US"/>
          </a:p>
        </p:txBody>
      </p:sp>
      <p:sp>
        <p:nvSpPr>
          <p:cNvPr id="6" name="Footer Placeholder 5">
            <a:extLst>
              <a:ext uri="{FF2B5EF4-FFF2-40B4-BE49-F238E27FC236}">
                <a16:creationId xmlns:a16="http://schemas.microsoft.com/office/drawing/2014/main" id="{50C518BF-1FCF-6344-A401-081DF9ABE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CF447-AD0B-2849-8926-4F7B1A9015E6}"/>
              </a:ext>
            </a:extLst>
          </p:cNvPr>
          <p:cNvSpPr>
            <a:spLocks noGrp="1"/>
          </p:cNvSpPr>
          <p:nvPr>
            <p:ph type="sldNum" sz="quarter" idx="12"/>
          </p:nvPr>
        </p:nvSpPr>
        <p:spPr/>
        <p:txBody>
          <a:bodyPr/>
          <a:lstStyle/>
          <a:p>
            <a:fld id="{D2C8BD6F-7F95-B14B-ACA0-9D21807702D3}" type="slidenum">
              <a:rPr lang="en-US" smtClean="0"/>
              <a:t>‹#›</a:t>
            </a:fld>
            <a:endParaRPr lang="en-US"/>
          </a:p>
        </p:txBody>
      </p:sp>
    </p:spTree>
    <p:extLst>
      <p:ext uri="{BB962C8B-B14F-4D97-AF65-F5344CB8AC3E}">
        <p14:creationId xmlns:p14="http://schemas.microsoft.com/office/powerpoint/2010/main" val="148218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8C66-2D9D-754B-9D9B-4559054FE0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C4B5D0-0FB5-CC41-AD92-B587C8322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C318E7-094A-3843-80BD-86AE135AC3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B7D295-DFB5-C04C-8663-87F7DC9E50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B575F-05BC-FC44-ADC7-81E33C8AE7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CECF22-9C05-E243-9226-23E0420E8F07}"/>
              </a:ext>
            </a:extLst>
          </p:cNvPr>
          <p:cNvSpPr>
            <a:spLocks noGrp="1"/>
          </p:cNvSpPr>
          <p:nvPr>
            <p:ph type="dt" sz="half" idx="10"/>
          </p:nvPr>
        </p:nvSpPr>
        <p:spPr/>
        <p:txBody>
          <a:bodyPr/>
          <a:lstStyle/>
          <a:p>
            <a:fld id="{639CEF84-83C3-AD49-80DD-F06093BB5190}" type="datetimeFigureOut">
              <a:rPr lang="en-US" smtClean="0"/>
              <a:t>5/1/20</a:t>
            </a:fld>
            <a:endParaRPr lang="en-US"/>
          </a:p>
        </p:txBody>
      </p:sp>
      <p:sp>
        <p:nvSpPr>
          <p:cNvPr id="8" name="Footer Placeholder 7">
            <a:extLst>
              <a:ext uri="{FF2B5EF4-FFF2-40B4-BE49-F238E27FC236}">
                <a16:creationId xmlns:a16="http://schemas.microsoft.com/office/drawing/2014/main" id="{0351D200-EA93-CC43-8A09-6BA98B2492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880311-6ACE-3E43-81C4-BC9B67E9BE5D}"/>
              </a:ext>
            </a:extLst>
          </p:cNvPr>
          <p:cNvSpPr>
            <a:spLocks noGrp="1"/>
          </p:cNvSpPr>
          <p:nvPr>
            <p:ph type="sldNum" sz="quarter" idx="12"/>
          </p:nvPr>
        </p:nvSpPr>
        <p:spPr/>
        <p:txBody>
          <a:bodyPr/>
          <a:lstStyle/>
          <a:p>
            <a:fld id="{D2C8BD6F-7F95-B14B-ACA0-9D21807702D3}" type="slidenum">
              <a:rPr lang="en-US" smtClean="0"/>
              <a:t>‹#›</a:t>
            </a:fld>
            <a:endParaRPr lang="en-US"/>
          </a:p>
        </p:txBody>
      </p:sp>
    </p:spTree>
    <p:extLst>
      <p:ext uri="{BB962C8B-B14F-4D97-AF65-F5344CB8AC3E}">
        <p14:creationId xmlns:p14="http://schemas.microsoft.com/office/powerpoint/2010/main" val="403435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60E8-DBDA-B148-935F-A3E49E9CDC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CEB0F-3749-7345-A1A3-BA5D84AEADE3}"/>
              </a:ext>
            </a:extLst>
          </p:cNvPr>
          <p:cNvSpPr>
            <a:spLocks noGrp="1"/>
          </p:cNvSpPr>
          <p:nvPr>
            <p:ph type="dt" sz="half" idx="10"/>
          </p:nvPr>
        </p:nvSpPr>
        <p:spPr/>
        <p:txBody>
          <a:bodyPr/>
          <a:lstStyle/>
          <a:p>
            <a:fld id="{639CEF84-83C3-AD49-80DD-F06093BB5190}" type="datetimeFigureOut">
              <a:rPr lang="en-US" smtClean="0"/>
              <a:t>5/1/20</a:t>
            </a:fld>
            <a:endParaRPr lang="en-US"/>
          </a:p>
        </p:txBody>
      </p:sp>
      <p:sp>
        <p:nvSpPr>
          <p:cNvPr id="4" name="Footer Placeholder 3">
            <a:extLst>
              <a:ext uri="{FF2B5EF4-FFF2-40B4-BE49-F238E27FC236}">
                <a16:creationId xmlns:a16="http://schemas.microsoft.com/office/drawing/2014/main" id="{63448395-BA25-6149-9E04-C1A58D38D8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29BF06-CCF7-374B-B9D1-004BA804518B}"/>
              </a:ext>
            </a:extLst>
          </p:cNvPr>
          <p:cNvSpPr>
            <a:spLocks noGrp="1"/>
          </p:cNvSpPr>
          <p:nvPr>
            <p:ph type="sldNum" sz="quarter" idx="12"/>
          </p:nvPr>
        </p:nvSpPr>
        <p:spPr/>
        <p:txBody>
          <a:bodyPr/>
          <a:lstStyle/>
          <a:p>
            <a:fld id="{D2C8BD6F-7F95-B14B-ACA0-9D21807702D3}" type="slidenum">
              <a:rPr lang="en-US" smtClean="0"/>
              <a:t>‹#›</a:t>
            </a:fld>
            <a:endParaRPr lang="en-US"/>
          </a:p>
        </p:txBody>
      </p:sp>
    </p:spTree>
    <p:extLst>
      <p:ext uri="{BB962C8B-B14F-4D97-AF65-F5344CB8AC3E}">
        <p14:creationId xmlns:p14="http://schemas.microsoft.com/office/powerpoint/2010/main" val="293905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2ED8D2-6213-2447-AB38-5E0CF711D0D2}"/>
              </a:ext>
            </a:extLst>
          </p:cNvPr>
          <p:cNvSpPr>
            <a:spLocks noGrp="1"/>
          </p:cNvSpPr>
          <p:nvPr>
            <p:ph type="dt" sz="half" idx="10"/>
          </p:nvPr>
        </p:nvSpPr>
        <p:spPr/>
        <p:txBody>
          <a:bodyPr/>
          <a:lstStyle/>
          <a:p>
            <a:fld id="{639CEF84-83C3-AD49-80DD-F06093BB5190}" type="datetimeFigureOut">
              <a:rPr lang="en-US" smtClean="0"/>
              <a:t>5/1/20</a:t>
            </a:fld>
            <a:endParaRPr lang="en-US"/>
          </a:p>
        </p:txBody>
      </p:sp>
      <p:sp>
        <p:nvSpPr>
          <p:cNvPr id="3" name="Footer Placeholder 2">
            <a:extLst>
              <a:ext uri="{FF2B5EF4-FFF2-40B4-BE49-F238E27FC236}">
                <a16:creationId xmlns:a16="http://schemas.microsoft.com/office/drawing/2014/main" id="{21AE70AF-1944-364C-B434-50A3619C86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DF1D5A-844D-D54C-A97A-146E6A0868E6}"/>
              </a:ext>
            </a:extLst>
          </p:cNvPr>
          <p:cNvSpPr>
            <a:spLocks noGrp="1"/>
          </p:cNvSpPr>
          <p:nvPr>
            <p:ph type="sldNum" sz="quarter" idx="12"/>
          </p:nvPr>
        </p:nvSpPr>
        <p:spPr/>
        <p:txBody>
          <a:bodyPr/>
          <a:lstStyle/>
          <a:p>
            <a:fld id="{D2C8BD6F-7F95-B14B-ACA0-9D21807702D3}" type="slidenum">
              <a:rPr lang="en-US" smtClean="0"/>
              <a:t>‹#›</a:t>
            </a:fld>
            <a:endParaRPr lang="en-US"/>
          </a:p>
        </p:txBody>
      </p:sp>
    </p:spTree>
    <p:extLst>
      <p:ext uri="{BB962C8B-B14F-4D97-AF65-F5344CB8AC3E}">
        <p14:creationId xmlns:p14="http://schemas.microsoft.com/office/powerpoint/2010/main" val="365645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72DC-CAA8-1C44-8BA7-2BD65773B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526F56-C7C4-3B4B-9930-8C54266A0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7BA6B5-94DB-6A44-A2F7-CC8FFCA10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FBCC1-81F0-1741-8A42-B08650A5E768}"/>
              </a:ext>
            </a:extLst>
          </p:cNvPr>
          <p:cNvSpPr>
            <a:spLocks noGrp="1"/>
          </p:cNvSpPr>
          <p:nvPr>
            <p:ph type="dt" sz="half" idx="10"/>
          </p:nvPr>
        </p:nvSpPr>
        <p:spPr/>
        <p:txBody>
          <a:bodyPr/>
          <a:lstStyle/>
          <a:p>
            <a:fld id="{639CEF84-83C3-AD49-80DD-F06093BB5190}" type="datetimeFigureOut">
              <a:rPr lang="en-US" smtClean="0"/>
              <a:t>5/1/20</a:t>
            </a:fld>
            <a:endParaRPr lang="en-US"/>
          </a:p>
        </p:txBody>
      </p:sp>
      <p:sp>
        <p:nvSpPr>
          <p:cNvPr id="6" name="Footer Placeholder 5">
            <a:extLst>
              <a:ext uri="{FF2B5EF4-FFF2-40B4-BE49-F238E27FC236}">
                <a16:creationId xmlns:a16="http://schemas.microsoft.com/office/drawing/2014/main" id="{85AE5999-04F7-0B44-959F-2AF0EE1D0E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F15E7-7D71-384D-8A04-FBD4C0BC23A8}"/>
              </a:ext>
            </a:extLst>
          </p:cNvPr>
          <p:cNvSpPr>
            <a:spLocks noGrp="1"/>
          </p:cNvSpPr>
          <p:nvPr>
            <p:ph type="sldNum" sz="quarter" idx="12"/>
          </p:nvPr>
        </p:nvSpPr>
        <p:spPr/>
        <p:txBody>
          <a:bodyPr/>
          <a:lstStyle/>
          <a:p>
            <a:fld id="{D2C8BD6F-7F95-B14B-ACA0-9D21807702D3}" type="slidenum">
              <a:rPr lang="en-US" smtClean="0"/>
              <a:t>‹#›</a:t>
            </a:fld>
            <a:endParaRPr lang="en-US"/>
          </a:p>
        </p:txBody>
      </p:sp>
    </p:spTree>
    <p:extLst>
      <p:ext uri="{BB962C8B-B14F-4D97-AF65-F5344CB8AC3E}">
        <p14:creationId xmlns:p14="http://schemas.microsoft.com/office/powerpoint/2010/main" val="123604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2356-6D07-4740-B309-D308FF750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1AB7F6-8EAA-C54E-A30D-D786E3CBA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938A05-1486-0F46-815A-FA6658428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C6FBD5-1E85-8643-9190-DFAD77F3BD89}"/>
              </a:ext>
            </a:extLst>
          </p:cNvPr>
          <p:cNvSpPr>
            <a:spLocks noGrp="1"/>
          </p:cNvSpPr>
          <p:nvPr>
            <p:ph type="dt" sz="half" idx="10"/>
          </p:nvPr>
        </p:nvSpPr>
        <p:spPr/>
        <p:txBody>
          <a:bodyPr/>
          <a:lstStyle/>
          <a:p>
            <a:fld id="{639CEF84-83C3-AD49-80DD-F06093BB5190}" type="datetimeFigureOut">
              <a:rPr lang="en-US" smtClean="0"/>
              <a:t>5/1/20</a:t>
            </a:fld>
            <a:endParaRPr lang="en-US"/>
          </a:p>
        </p:txBody>
      </p:sp>
      <p:sp>
        <p:nvSpPr>
          <p:cNvPr id="6" name="Footer Placeholder 5">
            <a:extLst>
              <a:ext uri="{FF2B5EF4-FFF2-40B4-BE49-F238E27FC236}">
                <a16:creationId xmlns:a16="http://schemas.microsoft.com/office/drawing/2014/main" id="{CA05442F-65F1-F740-A270-EE280A6A3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26686-4195-AA47-84E9-031BAA6E37FB}"/>
              </a:ext>
            </a:extLst>
          </p:cNvPr>
          <p:cNvSpPr>
            <a:spLocks noGrp="1"/>
          </p:cNvSpPr>
          <p:nvPr>
            <p:ph type="sldNum" sz="quarter" idx="12"/>
          </p:nvPr>
        </p:nvSpPr>
        <p:spPr/>
        <p:txBody>
          <a:bodyPr/>
          <a:lstStyle/>
          <a:p>
            <a:fld id="{D2C8BD6F-7F95-B14B-ACA0-9D21807702D3}" type="slidenum">
              <a:rPr lang="en-US" smtClean="0"/>
              <a:t>‹#›</a:t>
            </a:fld>
            <a:endParaRPr lang="en-US"/>
          </a:p>
        </p:txBody>
      </p:sp>
    </p:spTree>
    <p:extLst>
      <p:ext uri="{BB962C8B-B14F-4D97-AF65-F5344CB8AC3E}">
        <p14:creationId xmlns:p14="http://schemas.microsoft.com/office/powerpoint/2010/main" val="198820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44F344-3157-0948-BF5E-F412BFEC6D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DBE4DE-3E4E-F449-9A7B-EBDE3890E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7EFE1-2E17-CB40-B4CF-8E833F7DC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CEF84-83C3-AD49-80DD-F06093BB5190}" type="datetimeFigureOut">
              <a:rPr lang="en-US" smtClean="0"/>
              <a:t>5/1/20</a:t>
            </a:fld>
            <a:endParaRPr lang="en-US"/>
          </a:p>
        </p:txBody>
      </p:sp>
      <p:sp>
        <p:nvSpPr>
          <p:cNvPr id="5" name="Footer Placeholder 4">
            <a:extLst>
              <a:ext uri="{FF2B5EF4-FFF2-40B4-BE49-F238E27FC236}">
                <a16:creationId xmlns:a16="http://schemas.microsoft.com/office/drawing/2014/main" id="{470852F0-C9AF-2944-A6F0-3F82AFDE0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AD6BB7-CC4A-9E4E-AD8C-0606DF165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8BD6F-7F95-B14B-ACA0-9D21807702D3}" type="slidenum">
              <a:rPr lang="en-US" smtClean="0"/>
              <a:t>‹#›</a:t>
            </a:fld>
            <a:endParaRPr lang="en-US"/>
          </a:p>
        </p:txBody>
      </p:sp>
    </p:spTree>
    <p:extLst>
      <p:ext uri="{BB962C8B-B14F-4D97-AF65-F5344CB8AC3E}">
        <p14:creationId xmlns:p14="http://schemas.microsoft.com/office/powerpoint/2010/main" val="220537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17.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3CCOWHa-qfc" TargetMode="External"/><Relationship Id="rId2" Type="http://schemas.openxmlformats.org/officeDocument/2006/relationships/hyperlink" Target="https://www.youtube.com/watch?v=kZ8VXanJUz8"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B9FF">
            <a:alpha val="35000"/>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E4663E8-68A6-534C-BAAE-E5C7CBF9F8F7}"/>
              </a:ext>
            </a:extLst>
          </p:cNvPr>
          <p:cNvSpPr>
            <a:spLocks noGrp="1" noChangeArrowheads="1"/>
          </p:cNvSpPr>
          <p:nvPr>
            <p:ph type="ctrTitle"/>
          </p:nvPr>
        </p:nvSpPr>
        <p:spPr>
          <a:xfrm>
            <a:off x="1373850" y="2155823"/>
            <a:ext cx="8636000" cy="2844800"/>
          </a:xfrm>
        </p:spPr>
        <p:txBody>
          <a:bodyPr>
            <a:normAutofit fontScale="90000"/>
          </a:bodyPr>
          <a:lstStyle/>
          <a:p>
            <a:pPr>
              <a:defRPr/>
            </a:pPr>
            <a:br>
              <a:rPr lang="en-US" altLang="en-US" dirty="0"/>
            </a:br>
            <a:br>
              <a:rPr lang="en-US" altLang="en-US" dirty="0"/>
            </a:br>
            <a:br>
              <a:rPr lang="en-US" altLang="en-US" dirty="0"/>
            </a:br>
            <a:br>
              <a:rPr lang="en-US" altLang="en-US" dirty="0"/>
            </a:br>
            <a:br>
              <a:rPr lang="en-US" altLang="en-US" dirty="0"/>
            </a:br>
            <a:br>
              <a:rPr lang="en-US" altLang="en-US" dirty="0"/>
            </a:br>
            <a:r>
              <a:rPr lang="en-US" altLang="en-US" sz="8000" dirty="0">
                <a:latin typeface="Juice ITC" pitchFamily="82" charset="77"/>
              </a:rPr>
              <a:t>Suggested</a:t>
            </a:r>
            <a:r>
              <a:rPr lang="en-US" altLang="en-US" sz="8000" dirty="0"/>
              <a:t> </a:t>
            </a:r>
            <a:r>
              <a:rPr lang="en-US" altLang="en-US" sz="8000" dirty="0">
                <a:latin typeface="Juice ITC" pitchFamily="82" charset="77"/>
              </a:rPr>
              <a:t>Science Books </a:t>
            </a:r>
            <a:br>
              <a:rPr lang="en-US" altLang="en-US" sz="8000" dirty="0">
                <a:latin typeface="Juice ITC" pitchFamily="82" charset="77"/>
              </a:rPr>
            </a:br>
            <a:r>
              <a:rPr lang="en-US" altLang="en-US" sz="4900" dirty="0">
                <a:latin typeface="Juice ITC" pitchFamily="82" charset="77"/>
              </a:rPr>
              <a:t> </a:t>
            </a:r>
            <a:r>
              <a:rPr lang="en-US" altLang="en-US" sz="3600" dirty="0">
                <a:latin typeface="Juice ITC" pitchFamily="82" charset="77"/>
              </a:rPr>
              <a:t>Integrated Science and Literacy Lessons and Accompanying Activities</a:t>
            </a:r>
            <a:br>
              <a:rPr lang="en-US" altLang="en-US" sz="3600" dirty="0">
                <a:latin typeface="Juice ITC" pitchFamily="82" charset="77"/>
              </a:rPr>
            </a:br>
            <a:r>
              <a:rPr lang="en-US" altLang="en-US" sz="3600" dirty="0">
                <a:latin typeface="Juice ITC" pitchFamily="82" charset="77"/>
              </a:rPr>
              <a:t>with NGSS and CC Standards </a:t>
            </a:r>
            <a:br>
              <a:rPr lang="en-US" altLang="en-US" sz="3600" dirty="0"/>
            </a:br>
            <a:endParaRPr lang="en-US" altLang="en-US" sz="3600" dirty="0"/>
          </a:p>
        </p:txBody>
      </p:sp>
      <p:pic>
        <p:nvPicPr>
          <p:cNvPr id="21506" name="Picture 9">
            <a:extLst>
              <a:ext uri="{FF2B5EF4-FFF2-40B4-BE49-F238E27FC236}">
                <a16:creationId xmlns:a16="http://schemas.microsoft.com/office/drawing/2014/main" id="{64062100-EE30-6F45-9EB2-6A0139DEF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203" y="161866"/>
            <a:ext cx="3949700" cy="174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2">
            <a:extLst>
              <a:ext uri="{FF2B5EF4-FFF2-40B4-BE49-F238E27FC236}">
                <a16:creationId xmlns:a16="http://schemas.microsoft.com/office/drawing/2014/main" id="{6596E3EF-949D-4C41-886B-6BB675593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000623"/>
            <a:ext cx="16002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0">
            <a:extLst>
              <a:ext uri="{FF2B5EF4-FFF2-40B4-BE49-F238E27FC236}">
                <a16:creationId xmlns:a16="http://schemas.microsoft.com/office/drawing/2014/main" id="{3A7463E7-70B0-5C46-9299-507468D0A233}"/>
              </a:ext>
            </a:extLst>
          </p:cNvPr>
          <p:cNvSpPr txBox="1">
            <a:spLocks noChangeArrowheads="1"/>
          </p:cNvSpPr>
          <p:nvPr/>
        </p:nvSpPr>
        <p:spPr bwMode="auto">
          <a:xfrm>
            <a:off x="2908300" y="6482088"/>
            <a:ext cx="701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77"/>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77"/>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77"/>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77"/>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77"/>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77"/>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77"/>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77"/>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77"/>
              </a:defRPr>
            </a:lvl9pPr>
          </a:lstStyle>
          <a:p>
            <a:pPr eaLnBrk="1" hangingPunct="1">
              <a:lnSpc>
                <a:spcPct val="100000"/>
              </a:lnSpc>
              <a:spcBef>
                <a:spcPct val="0"/>
              </a:spcBef>
              <a:buSzTx/>
              <a:buFontTx/>
              <a:buNone/>
            </a:pPr>
            <a:r>
              <a:rPr lang="en-US" altLang="en-US" sz="1800" dirty="0"/>
              <a:t>                            Prepared by Judy </a:t>
            </a:r>
            <a:r>
              <a:rPr lang="en-US" altLang="en-US" sz="1800" dirty="0" err="1"/>
              <a:t>Reinhartz</a:t>
            </a:r>
            <a:endParaRPr lang="en-US" altLang="en-US" sz="1800" dirty="0"/>
          </a:p>
        </p:txBody>
      </p:sp>
    </p:spTree>
    <p:extLst>
      <p:ext uri="{BB962C8B-B14F-4D97-AF65-F5344CB8AC3E}">
        <p14:creationId xmlns:p14="http://schemas.microsoft.com/office/powerpoint/2010/main" val="4108730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box(out)">
                                      <p:cBhvr>
                                        <p:cTn id="7" dur="500"/>
                                        <p:tgtEl>
                                          <p:spTgt spid="20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7B84B8-469D-5345-8799-E236A3BA2609}"/>
              </a:ext>
            </a:extLst>
          </p:cNvPr>
          <p:cNvSpPr>
            <a:spLocks noGrp="1"/>
          </p:cNvSpPr>
          <p:nvPr>
            <p:ph type="title"/>
          </p:nvPr>
        </p:nvSpPr>
        <p:spPr>
          <a:xfrm>
            <a:off x="6965168" y="1550368"/>
            <a:ext cx="4036334" cy="2387600"/>
          </a:xfrm>
        </p:spPr>
        <p:txBody>
          <a:bodyPr vert="horz" lIns="91440" tIns="45720" rIns="91440" bIns="45720" rtlCol="0" anchor="t">
            <a:normAutofit/>
          </a:bodyPr>
          <a:lstStyle/>
          <a:p>
            <a:r>
              <a:rPr lang="en-US" sz="1600" b="1" dirty="0">
                <a:latin typeface="Gill Sans MT" panose="020B0502020104020203" pitchFamily="34" charset="77"/>
              </a:rPr>
              <a:t>2nd grade </a:t>
            </a:r>
            <a:br>
              <a:rPr lang="en-US" sz="1600" dirty="0">
                <a:latin typeface="Gill Sans MT" panose="020B0502020104020203" pitchFamily="34" charset="77"/>
              </a:rPr>
            </a:br>
            <a:r>
              <a:rPr lang="en-US" sz="1600" b="1" dirty="0">
                <a:latin typeface="Gill Sans MT" panose="020B0502020104020203" pitchFamily="34" charset="77"/>
              </a:rPr>
              <a:t>2-LS4-1 Biological Evolution: Unity and Diversity </a:t>
            </a:r>
            <a:r>
              <a:rPr lang="en-US" sz="1600" dirty="0">
                <a:latin typeface="Gill Sans MT" panose="020B0502020104020203" pitchFamily="34" charset="77"/>
              </a:rPr>
              <a:t>Make observations of plants and animals to compare the diversity of life in different habitats. </a:t>
            </a:r>
            <a:br>
              <a:rPr lang="en-US" sz="1600" dirty="0">
                <a:latin typeface="Gill Sans MT" panose="020B0502020104020203" pitchFamily="34" charset="77"/>
              </a:rPr>
            </a:br>
            <a:endParaRPr lang="en-US" sz="1600" dirty="0">
              <a:latin typeface="Gill Sans MT" panose="020B0502020104020203" pitchFamily="34" charset="77"/>
            </a:endParaRPr>
          </a:p>
        </p:txBody>
      </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08DBBD9-EB8A-274D-94CE-89B12C949508}"/>
              </a:ext>
            </a:extLst>
          </p:cNvPr>
          <p:cNvPicPr>
            <a:picLocks noGrp="1" noChangeAspect="1"/>
          </p:cNvPicPr>
          <p:nvPr>
            <p:ph idx="1"/>
          </p:nvPr>
        </p:nvPicPr>
        <p:blipFill rotWithShape="1">
          <a:blip r:embed="rId2"/>
          <a:srcRect t="1885" r="1" b="1"/>
          <a:stretch/>
        </p:blipFill>
        <p:spPr>
          <a:xfrm>
            <a:off x="733507" y="666728"/>
            <a:ext cx="5536001" cy="5465791"/>
          </a:xfrm>
          <a:prstGeom prst="rect">
            <a:avLst/>
          </a:prstGeom>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8857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8DF80-1F6E-524B-ADC4-69F6D97FBAA4}"/>
              </a:ext>
            </a:extLst>
          </p:cNvPr>
          <p:cNvSpPr>
            <a:spLocks noGrp="1"/>
          </p:cNvSpPr>
          <p:nvPr>
            <p:ph type="title"/>
          </p:nvPr>
        </p:nvSpPr>
        <p:spPr>
          <a:xfrm>
            <a:off x="6742873" y="1012022"/>
            <a:ext cx="4036334" cy="3224311"/>
          </a:xfrm>
        </p:spPr>
        <p:txBody>
          <a:bodyPr vert="horz" lIns="91440" tIns="45720" rIns="91440" bIns="45720" rtlCol="0" anchor="t">
            <a:normAutofit fontScale="90000"/>
          </a:bodyPr>
          <a:lstStyle/>
          <a:p>
            <a:r>
              <a:rPr lang="en-US" sz="1800" b="1" dirty="0">
                <a:latin typeface="Gill Sans MT" panose="020B0502020104020203" pitchFamily="34" charset="77"/>
              </a:rPr>
              <a:t>1st grade </a:t>
            </a:r>
            <a:br>
              <a:rPr lang="en-US" sz="1800" dirty="0">
                <a:latin typeface="Gill Sans MT" panose="020B0502020104020203" pitchFamily="34" charset="77"/>
              </a:rPr>
            </a:br>
            <a:r>
              <a:rPr lang="en-US" sz="1800" b="1" dirty="0">
                <a:latin typeface="Gill Sans MT" panose="020B0502020104020203" pitchFamily="34" charset="77"/>
              </a:rPr>
              <a:t>1-LS1-1 From Molecules to Organisms: Structures and Processes </a:t>
            </a:r>
            <a:r>
              <a:rPr lang="en-US" sz="1800" dirty="0">
                <a:latin typeface="Gill Sans MT" panose="020B0502020104020203" pitchFamily="34" charset="77"/>
              </a:rPr>
              <a:t>Use materials to design a solution to a human problem by mimicking how plants and/or animals use their external parts to help them survive, grow, and meet their needs.</a:t>
            </a:r>
            <a:br>
              <a:rPr lang="en-US" sz="1800" dirty="0">
                <a:latin typeface="Gill Sans MT" panose="020B0502020104020203" pitchFamily="34" charset="77"/>
              </a:rPr>
            </a:br>
            <a:br>
              <a:rPr lang="en-US" dirty="0">
                <a:latin typeface="Gill Sans MT" panose="020B0502020104020203" pitchFamily="34" charset="77"/>
              </a:rPr>
            </a:br>
            <a:r>
              <a:rPr lang="en-US" sz="1800" b="1" dirty="0">
                <a:latin typeface="Gill Sans MT" panose="020B0502020104020203" pitchFamily="34" charset="77"/>
              </a:rPr>
              <a:t>4th grade </a:t>
            </a:r>
            <a:br>
              <a:rPr lang="en-US" sz="1800" dirty="0">
                <a:latin typeface="Gill Sans MT" panose="020B0502020104020203" pitchFamily="34" charset="77"/>
              </a:rPr>
            </a:br>
            <a:r>
              <a:rPr lang="en-US" sz="1800" b="1" dirty="0">
                <a:latin typeface="Gill Sans MT" panose="020B0502020104020203" pitchFamily="34" charset="77"/>
              </a:rPr>
              <a:t>4-PS3-1 Energy </a:t>
            </a:r>
            <a:r>
              <a:rPr lang="en-US" sz="1800" dirty="0">
                <a:latin typeface="Gill Sans MT" panose="020B0502020104020203" pitchFamily="34" charset="77"/>
              </a:rPr>
              <a:t>Use evidence to construct an explanation relating the speed of an object to the energy of that object.</a:t>
            </a:r>
            <a:br>
              <a:rPr lang="en-US" dirty="0"/>
            </a:br>
            <a:r>
              <a:rPr lang="en-US" dirty="0"/>
              <a:t> </a:t>
            </a:r>
            <a:br>
              <a:rPr lang="en-US" dirty="0"/>
            </a:br>
            <a:endParaRPr lang="en-US" sz="5400" dirty="0"/>
          </a:p>
        </p:txBody>
      </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E8E7C40-93AF-344E-A0B2-20C0240DEB50}"/>
              </a:ext>
            </a:extLst>
          </p:cNvPr>
          <p:cNvPicPr>
            <a:picLocks noGrp="1" noChangeAspect="1"/>
          </p:cNvPicPr>
          <p:nvPr>
            <p:ph idx="1"/>
          </p:nvPr>
        </p:nvPicPr>
        <p:blipFill rotWithShape="1">
          <a:blip r:embed="rId2"/>
          <a:srcRect r="2" b="1270"/>
          <a:stretch/>
        </p:blipFill>
        <p:spPr>
          <a:xfrm>
            <a:off x="733507" y="666728"/>
            <a:ext cx="5536001" cy="5465791"/>
          </a:xfrm>
          <a:prstGeom prst="rect">
            <a:avLst/>
          </a:prstGeom>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017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21BAF-78C3-F94A-8CE6-2B274196B95C}"/>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1600" b="1" dirty="0">
                <a:latin typeface="Gill Sans MT" panose="020B0502020104020203" pitchFamily="34" charset="77"/>
              </a:rPr>
              <a:t>4th grade </a:t>
            </a:r>
            <a:br>
              <a:rPr lang="en-US" sz="1600" dirty="0">
                <a:latin typeface="Gill Sans MT" panose="020B0502020104020203" pitchFamily="34" charset="77"/>
              </a:rPr>
            </a:br>
            <a:r>
              <a:rPr lang="en-US" sz="1600" b="1" dirty="0">
                <a:latin typeface="Gill Sans MT" panose="020B0502020104020203" pitchFamily="34" charset="77"/>
              </a:rPr>
              <a:t>4-ESS3-1 Earth and Human Activity </a:t>
            </a:r>
            <a:r>
              <a:rPr lang="en-US" sz="1600" dirty="0">
                <a:latin typeface="Gill Sans MT" panose="020B0502020104020203" pitchFamily="34" charset="77"/>
              </a:rPr>
              <a:t>Obtain and combine information to describe that energy and fuels are derived from natural resources and their uses affect the environment. </a:t>
            </a:r>
            <a:br>
              <a:rPr lang="en-US" sz="1600" dirty="0">
                <a:latin typeface="Gill Sans MT" panose="020B0502020104020203" pitchFamily="34" charset="77"/>
              </a:rPr>
            </a:br>
            <a:endParaRPr lang="en-US" sz="1600" dirty="0">
              <a:latin typeface="Gill Sans MT" panose="020B0502020104020203" pitchFamily="34" charset="77"/>
            </a:endParaRP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64CB492-C220-E54F-9C2A-65957D68C145}"/>
              </a:ext>
            </a:extLst>
          </p:cNvPr>
          <p:cNvPicPr>
            <a:picLocks noGrp="1" noChangeAspect="1"/>
          </p:cNvPicPr>
          <p:nvPr>
            <p:ph idx="1"/>
          </p:nvPr>
        </p:nvPicPr>
        <p:blipFill rotWithShape="1">
          <a:blip r:embed="rId2"/>
          <a:srcRect r="-1" b="14214"/>
          <a:stretch/>
        </p:blipFill>
        <p:spPr>
          <a:xfrm>
            <a:off x="545238" y="858525"/>
            <a:ext cx="7608304" cy="5211906"/>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42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5ACC2-0D3E-D643-99BE-ED2383CD69BB}"/>
              </a:ext>
            </a:extLst>
          </p:cNvPr>
          <p:cNvSpPr>
            <a:spLocks noGrp="1"/>
          </p:cNvSpPr>
          <p:nvPr>
            <p:ph type="title"/>
          </p:nvPr>
        </p:nvSpPr>
        <p:spPr>
          <a:xfrm>
            <a:off x="838200" y="365125"/>
            <a:ext cx="3905250" cy="1325563"/>
          </a:xfrm>
        </p:spPr>
        <p:txBody>
          <a:bodyPr vert="horz" lIns="91440" tIns="45720" rIns="91440" bIns="45720" rtlCol="0" anchor="ctr">
            <a:normAutofit fontScale="90000"/>
          </a:bodyPr>
          <a:lstStyle/>
          <a:p>
            <a:r>
              <a:rPr lang="en-US" sz="1800" b="1" dirty="0">
                <a:latin typeface="Gill Sans MT" panose="020B0502020104020203" pitchFamily="34" charset="77"/>
              </a:rPr>
              <a:t>4-ESS1-1 Earth's Place in the Universe </a:t>
            </a:r>
            <a:r>
              <a:rPr lang="en-US" sz="1800" dirty="0">
                <a:latin typeface="Gill Sans MT" panose="020B0502020104020203" pitchFamily="34" charset="77"/>
              </a:rPr>
              <a:t>Identify evidence from patterns in rock formations and fossils in rock layers to support an explanation for changes in a landscape over time. </a:t>
            </a:r>
            <a:br>
              <a:rPr lang="en-US" sz="1800" dirty="0">
                <a:latin typeface="Gill Sans MT" panose="020B0502020104020203" pitchFamily="34" charset="77"/>
              </a:rPr>
            </a:br>
            <a:r>
              <a:rPr lang="en-US" sz="2100" dirty="0"/>
              <a:t> </a:t>
            </a:r>
            <a:br>
              <a:rPr lang="en-US" sz="2100" dirty="0"/>
            </a:br>
            <a:endParaRPr lang="en-US" sz="2100" dirty="0"/>
          </a:p>
        </p:txBody>
      </p:sp>
      <p:pic>
        <p:nvPicPr>
          <p:cNvPr id="4" name="Content Placeholder 3">
            <a:extLst>
              <a:ext uri="{FF2B5EF4-FFF2-40B4-BE49-F238E27FC236}">
                <a16:creationId xmlns:a16="http://schemas.microsoft.com/office/drawing/2014/main" id="{87F00580-F01C-A143-827D-239062E34AA3}"/>
              </a:ext>
            </a:extLst>
          </p:cNvPr>
          <p:cNvPicPr>
            <a:picLocks noGrp="1" noChangeAspect="1"/>
          </p:cNvPicPr>
          <p:nvPr>
            <p:ph idx="1"/>
          </p:nvPr>
        </p:nvPicPr>
        <p:blipFill rotWithShape="1">
          <a:blip r:embed="rId2"/>
          <a:srcRect l="6120" r="2" b="2"/>
          <a:stretch/>
        </p:blipFill>
        <p:spPr>
          <a:xfrm>
            <a:off x="679450" y="1690688"/>
            <a:ext cx="5016500" cy="4268788"/>
          </a:xfrm>
          <a:prstGeom prst="rect">
            <a:avLst/>
          </a:prstGeom>
        </p:spPr>
      </p:pic>
      <p:pic>
        <p:nvPicPr>
          <p:cNvPr id="3" name="Picture 2">
            <a:extLst>
              <a:ext uri="{FF2B5EF4-FFF2-40B4-BE49-F238E27FC236}">
                <a16:creationId xmlns:a16="http://schemas.microsoft.com/office/drawing/2014/main" id="{71204301-91F4-B24C-941E-9A0B9BC35FF6}"/>
              </a:ext>
            </a:extLst>
          </p:cNvPr>
          <p:cNvPicPr>
            <a:picLocks noChangeAspect="1"/>
          </p:cNvPicPr>
          <p:nvPr/>
        </p:nvPicPr>
        <p:blipFill>
          <a:blip r:embed="rId3"/>
          <a:stretch>
            <a:fillRect/>
          </a:stretch>
        </p:blipFill>
        <p:spPr>
          <a:xfrm>
            <a:off x="6735763" y="1866900"/>
            <a:ext cx="3810000" cy="4268788"/>
          </a:xfrm>
          <a:prstGeom prst="rect">
            <a:avLst/>
          </a:prstGeom>
        </p:spPr>
      </p:pic>
      <p:sp>
        <p:nvSpPr>
          <p:cNvPr id="5" name="TextBox 4">
            <a:extLst>
              <a:ext uri="{FF2B5EF4-FFF2-40B4-BE49-F238E27FC236}">
                <a16:creationId xmlns:a16="http://schemas.microsoft.com/office/drawing/2014/main" id="{B9B5403E-4168-C547-AA12-0CF1E71BB214}"/>
              </a:ext>
            </a:extLst>
          </p:cNvPr>
          <p:cNvSpPr txBox="1"/>
          <p:nvPr/>
        </p:nvSpPr>
        <p:spPr>
          <a:xfrm>
            <a:off x="6496052" y="150743"/>
            <a:ext cx="4757738" cy="1600438"/>
          </a:xfrm>
          <a:prstGeom prst="rect">
            <a:avLst/>
          </a:prstGeom>
          <a:noFill/>
        </p:spPr>
        <p:txBody>
          <a:bodyPr wrap="square" rtlCol="0">
            <a:spAutoFit/>
          </a:bodyPr>
          <a:lstStyle/>
          <a:p>
            <a:r>
              <a:rPr lang="en-US" sz="1600" b="1" dirty="0">
                <a:latin typeface="Gill Sans MT" panose="020B0502020104020203" pitchFamily="34" charset="77"/>
              </a:rPr>
              <a:t>4th grade </a:t>
            </a:r>
            <a:endParaRPr lang="en-US" sz="1600" dirty="0">
              <a:latin typeface="Gill Sans MT" panose="020B0502020104020203" pitchFamily="34" charset="77"/>
            </a:endParaRPr>
          </a:p>
          <a:p>
            <a:r>
              <a:rPr lang="en-US" sz="1600" b="1" dirty="0">
                <a:latin typeface="Gill Sans MT" panose="020B0502020104020203" pitchFamily="34" charset="77"/>
              </a:rPr>
              <a:t>4-ESS2-1 Earth's Systems </a:t>
            </a:r>
            <a:r>
              <a:rPr lang="en-US" sz="1600" dirty="0">
                <a:latin typeface="Gill Sans MT" panose="020B0502020104020203" pitchFamily="34" charset="77"/>
              </a:rPr>
              <a:t>Make observations and/or measurements to provide evidence of the effects of weathering or the rate of erosion by water, ice, wind, or vegetation. </a:t>
            </a:r>
          </a:p>
          <a:p>
            <a:endParaRPr lang="en-US" dirty="0"/>
          </a:p>
        </p:txBody>
      </p:sp>
    </p:spTree>
    <p:extLst>
      <p:ext uri="{BB962C8B-B14F-4D97-AF65-F5344CB8AC3E}">
        <p14:creationId xmlns:p14="http://schemas.microsoft.com/office/powerpoint/2010/main" val="334246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9E53B5D1-308E-F547-B802-A6032294E6D9}"/>
              </a:ext>
            </a:extLst>
          </p:cNvPr>
          <p:cNvPicPr>
            <a:picLocks noGrp="1" noChangeAspect="1"/>
          </p:cNvPicPr>
          <p:nvPr>
            <p:ph idx="1"/>
          </p:nvPr>
        </p:nvPicPr>
        <p:blipFill rotWithShape="1">
          <a:blip r:embed="rId2"/>
          <a:srcRect t="8059" r="-1" b="13385"/>
          <a:stretch/>
        </p:blipFill>
        <p:spPr>
          <a:xfrm>
            <a:off x="641434" y="960419"/>
            <a:ext cx="6704891" cy="4520559"/>
          </a:xfrm>
          <a:prstGeom prst="rect">
            <a:avLst/>
          </a:prstGeom>
        </p:spPr>
      </p:pic>
      <p:sp useBgFill="1">
        <p:nvSpPr>
          <p:cNvPr id="78" name="Rectangle 77">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3D45E-F934-B44D-B414-610E5FE478C0}"/>
              </a:ext>
            </a:extLst>
          </p:cNvPr>
          <p:cNvSpPr/>
          <p:nvPr/>
        </p:nvSpPr>
        <p:spPr>
          <a:xfrm>
            <a:off x="7671817" y="1106404"/>
            <a:ext cx="3455097" cy="3959352"/>
          </a:xfrm>
          <a:prstGeom prst="rect">
            <a:avLst/>
          </a:prstGeom>
        </p:spPr>
        <p:txBody>
          <a:bodyPr vert="horz" lIns="91440" tIns="45720" rIns="91440" bIns="45720" rtlCol="0" anchor="ctr">
            <a:normAutofit/>
          </a:bodyPr>
          <a:lstStyle/>
          <a:p>
            <a:pPr>
              <a:lnSpc>
                <a:spcPct val="90000"/>
              </a:lnSpc>
              <a:spcAft>
                <a:spcPts val="600"/>
              </a:spcAft>
            </a:pPr>
            <a:r>
              <a:rPr lang="en-US" sz="1600" b="1" dirty="0">
                <a:latin typeface="Gill Sans MT" panose="020B0502020104020203" pitchFamily="34" charset="77"/>
              </a:rPr>
              <a:t>4th grade </a:t>
            </a:r>
            <a:endParaRPr lang="en-US" sz="1600" dirty="0">
              <a:latin typeface="Gill Sans MT" panose="020B0502020104020203" pitchFamily="34" charset="77"/>
            </a:endParaRPr>
          </a:p>
          <a:p>
            <a:pPr>
              <a:lnSpc>
                <a:spcPct val="90000"/>
              </a:lnSpc>
              <a:spcAft>
                <a:spcPts val="600"/>
              </a:spcAft>
            </a:pPr>
            <a:r>
              <a:rPr lang="en-US" sz="1600" b="1" dirty="0">
                <a:latin typeface="Gill Sans MT" panose="020B0502020104020203" pitchFamily="34" charset="77"/>
              </a:rPr>
              <a:t>4-ESS2-1 Earth's Systems </a:t>
            </a:r>
            <a:r>
              <a:rPr lang="en-US" sz="1600" dirty="0">
                <a:latin typeface="Gill Sans MT" panose="020B0502020104020203" pitchFamily="34" charset="77"/>
              </a:rPr>
              <a:t>Make observations and/or measurements to provide evidence of the effects of weathering or the rate of erosion by water, ice, wind, or vegetation. </a:t>
            </a:r>
            <a:endParaRPr lang="en-US" sz="1600" dirty="0">
              <a:effectLst/>
              <a:latin typeface="Gill Sans MT" panose="020B0502020104020203" pitchFamily="34" charset="77"/>
            </a:endParaRPr>
          </a:p>
        </p:txBody>
      </p:sp>
      <p:sp>
        <p:nvSpPr>
          <p:cNvPr id="5" name="Rectangle 2">
            <a:extLst>
              <a:ext uri="{FF2B5EF4-FFF2-40B4-BE49-F238E27FC236}">
                <a16:creationId xmlns:a16="http://schemas.microsoft.com/office/drawing/2014/main" id="{330866DF-1CE4-1849-8CF3-B4508A179802}"/>
              </a:ext>
            </a:extLst>
          </p:cNvPr>
          <p:cNvSpPr>
            <a:spLocks noChangeArrowheads="1"/>
          </p:cNvSpPr>
          <p:nvPr/>
        </p:nvSpPr>
        <p:spPr bwMode="auto">
          <a:xfrm>
            <a:off x="1009650" y="554995"/>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a:ln>
                  <a:noFill/>
                </a:ln>
                <a:solidFill>
                  <a:srgbClr val="000000"/>
                </a:solidFill>
                <a:effectLst/>
                <a:latin typeface="Gill Sans MT" panose="020B0502020104020203" pitchFamily="34" charset="77"/>
                <a:ea typeface="Calibri" panose="020F0502020204030204" pitchFamily="34" charset="0"/>
                <a:cs typeface="Times" pitchFamily="2"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63">
            <a:extLst>
              <a:ext uri="{FF2B5EF4-FFF2-40B4-BE49-F238E27FC236}">
                <a16:creationId xmlns:a16="http://schemas.microsoft.com/office/drawing/2014/main" id="{C7EB2697-DEE1-4C46-8039-1F93E058F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1384300" cy="21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02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FD53-D741-3841-BB14-CEA797C1DA5E}"/>
              </a:ext>
            </a:extLst>
          </p:cNvPr>
          <p:cNvSpPr>
            <a:spLocks noGrp="1"/>
          </p:cNvSpPr>
          <p:nvPr>
            <p:ph type="title"/>
          </p:nvPr>
        </p:nvSpPr>
        <p:spPr>
          <a:xfrm>
            <a:off x="462987" y="5358209"/>
            <a:ext cx="5231757" cy="2327898"/>
          </a:xfrm>
        </p:spPr>
        <p:txBody>
          <a:bodyPr vert="horz" lIns="91440" tIns="45720" rIns="91440" bIns="45720" rtlCol="0" anchor="b">
            <a:normAutofit fontScale="90000"/>
          </a:bodyPr>
          <a:lstStyle/>
          <a:p>
            <a:r>
              <a:rPr lang="en-US" sz="1600" b="1" dirty="0">
                <a:latin typeface="Gill Sans MT" panose="020B0502020104020203" pitchFamily="34" charset="77"/>
              </a:rPr>
              <a:t>Kindergarten </a:t>
            </a:r>
            <a:br>
              <a:rPr lang="en-US" sz="1600" dirty="0">
                <a:latin typeface="Gill Sans MT" panose="020B0502020104020203" pitchFamily="34" charset="77"/>
              </a:rPr>
            </a:br>
            <a:r>
              <a:rPr lang="en-US" sz="1600" b="1" dirty="0">
                <a:latin typeface="Gill Sans MT" panose="020B0502020104020203" pitchFamily="34" charset="77"/>
              </a:rPr>
              <a:t>K-LS1-1 From Molecules to Organisms: Structures and Processes </a:t>
            </a:r>
            <a:r>
              <a:rPr lang="en-US" sz="1600" dirty="0">
                <a:latin typeface="Gill Sans MT" panose="020B0502020104020203" pitchFamily="34" charset="77"/>
              </a:rPr>
              <a:t>Use observations to describe patterns of what plants and animals (including humans) need to survive. </a:t>
            </a:r>
            <a:br>
              <a:rPr lang="en-US" sz="1600" dirty="0">
                <a:latin typeface="Gill Sans MT" panose="020B0502020104020203" pitchFamily="34" charset="77"/>
              </a:rPr>
            </a:br>
            <a:br>
              <a:rPr lang="en-US" sz="1600" dirty="0">
                <a:latin typeface="Gill Sans MT" panose="020B0502020104020203" pitchFamily="34" charset="77"/>
              </a:rPr>
            </a:br>
            <a:r>
              <a:rPr lang="en-US" sz="1600" b="1" dirty="0">
                <a:latin typeface="Gill Sans MT" panose="020B0502020104020203" pitchFamily="34" charset="77"/>
              </a:rPr>
              <a:t>1st grade </a:t>
            </a:r>
            <a:br>
              <a:rPr lang="en-US" sz="1600" dirty="0">
                <a:latin typeface="Gill Sans MT" panose="020B0502020104020203" pitchFamily="34" charset="77"/>
              </a:rPr>
            </a:br>
            <a:r>
              <a:rPr lang="en-US" sz="1600" b="1" dirty="0">
                <a:latin typeface="Gill Sans MT" panose="020B0502020104020203" pitchFamily="34" charset="77"/>
              </a:rPr>
              <a:t>1-LS1-1 From Molecules to Organisms: Structures and Processes </a:t>
            </a:r>
            <a:r>
              <a:rPr lang="en-US" sz="1600" dirty="0">
                <a:latin typeface="Gill Sans MT" panose="020B0502020104020203" pitchFamily="34" charset="77"/>
              </a:rPr>
              <a:t>Use materials to design a solution to a human problem by mimicking how plants and/or animals use their external parts to help them survive, grow, and meet their needs.* </a:t>
            </a:r>
            <a:br>
              <a:rPr lang="en-US" sz="1600" dirty="0">
                <a:latin typeface="Gill Sans MT" panose="020B0502020104020203" pitchFamily="34" charset="77"/>
              </a:rPr>
            </a:br>
            <a:br>
              <a:rPr lang="en-US" sz="1600" dirty="0">
                <a:latin typeface="Gill Sans MT" panose="020B0502020104020203" pitchFamily="34" charset="77"/>
              </a:rPr>
            </a:br>
            <a:r>
              <a:rPr lang="en-US" sz="1600" b="1" dirty="0">
                <a:latin typeface="Gill Sans MT" panose="020B0502020104020203" pitchFamily="34" charset="77"/>
              </a:rPr>
              <a:t>3rd grade </a:t>
            </a:r>
            <a:br>
              <a:rPr lang="en-US" sz="1600" dirty="0">
                <a:latin typeface="Gill Sans MT" panose="020B0502020104020203" pitchFamily="34" charset="77"/>
              </a:rPr>
            </a:br>
            <a:r>
              <a:rPr lang="en-US" sz="1600" b="1" dirty="0">
                <a:latin typeface="Gill Sans MT" panose="020B0502020104020203" pitchFamily="34" charset="77"/>
              </a:rPr>
              <a:t>3-LS4-2 Biological Evolution: Unity and Diversity </a:t>
            </a:r>
            <a:r>
              <a:rPr lang="en-US" sz="1600" dirty="0">
                <a:latin typeface="Gill Sans MT" panose="020B0502020104020203" pitchFamily="34" charset="77"/>
              </a:rPr>
              <a:t>Use evidence to construct an explanation for how the variations in characteristics among individuals of the same species may provide advantages in surviving, finding mates, and reproducing. </a:t>
            </a:r>
            <a:br>
              <a:rPr lang="en-US" sz="1600" dirty="0">
                <a:latin typeface="Gill Sans MT" panose="020B0502020104020203" pitchFamily="34" charset="77"/>
              </a:rPr>
            </a:br>
            <a:br>
              <a:rPr lang="en-US" sz="1600" dirty="0"/>
            </a:br>
            <a:br>
              <a:rPr lang="en-US" dirty="0"/>
            </a:br>
            <a:endParaRPr lang="en-US" sz="2800" dirty="0">
              <a:latin typeface="Gill Sans MT" panose="020B0502020104020203" pitchFamily="34" charset="77"/>
            </a:endParaRPr>
          </a:p>
        </p:txBody>
      </p:sp>
      <p:pic>
        <p:nvPicPr>
          <p:cNvPr id="4" name="Content Placeholder 3">
            <a:extLst>
              <a:ext uri="{FF2B5EF4-FFF2-40B4-BE49-F238E27FC236}">
                <a16:creationId xmlns:a16="http://schemas.microsoft.com/office/drawing/2014/main" id="{5A514689-1CDE-B648-B3C0-FC5513F089D6}"/>
              </a:ext>
            </a:extLst>
          </p:cNvPr>
          <p:cNvPicPr>
            <a:picLocks noGrp="1" noChangeAspect="1"/>
          </p:cNvPicPr>
          <p:nvPr>
            <p:ph idx="1"/>
          </p:nvPr>
        </p:nvPicPr>
        <p:blipFill rotWithShape="1">
          <a:blip r:embed="rId2"/>
          <a:srcRect l="6886" r="12051" b="2"/>
          <a:stretch/>
        </p:blipFill>
        <p:spPr>
          <a:xfrm>
            <a:off x="6814600" y="316085"/>
            <a:ext cx="3477506" cy="2968810"/>
          </a:xfrm>
          <a:prstGeom prst="rect">
            <a:avLst/>
          </a:prstGeom>
        </p:spPr>
      </p:pic>
      <p:pic>
        <p:nvPicPr>
          <p:cNvPr id="5" name="Picture 4">
            <a:extLst>
              <a:ext uri="{FF2B5EF4-FFF2-40B4-BE49-F238E27FC236}">
                <a16:creationId xmlns:a16="http://schemas.microsoft.com/office/drawing/2014/main" id="{5BF7BBB0-0400-F743-9B10-82009F33B7FC}"/>
              </a:ext>
            </a:extLst>
          </p:cNvPr>
          <p:cNvPicPr>
            <a:picLocks noChangeAspect="1"/>
          </p:cNvPicPr>
          <p:nvPr/>
        </p:nvPicPr>
        <p:blipFill>
          <a:blip r:embed="rId3"/>
          <a:stretch>
            <a:fillRect/>
          </a:stretch>
        </p:blipFill>
        <p:spPr>
          <a:xfrm>
            <a:off x="1782501" y="308238"/>
            <a:ext cx="3120762" cy="3120762"/>
          </a:xfrm>
          <a:prstGeom prst="rect">
            <a:avLst/>
          </a:prstGeom>
        </p:spPr>
      </p:pic>
      <p:sp>
        <p:nvSpPr>
          <p:cNvPr id="3" name="TextBox 2">
            <a:extLst>
              <a:ext uri="{FF2B5EF4-FFF2-40B4-BE49-F238E27FC236}">
                <a16:creationId xmlns:a16="http://schemas.microsoft.com/office/drawing/2014/main" id="{6461F617-0CDD-C443-9DDC-78825E5148F6}"/>
              </a:ext>
            </a:extLst>
          </p:cNvPr>
          <p:cNvSpPr txBox="1"/>
          <p:nvPr/>
        </p:nvSpPr>
        <p:spPr>
          <a:xfrm>
            <a:off x="6728476" y="3429000"/>
            <a:ext cx="4174876" cy="3416320"/>
          </a:xfrm>
          <a:prstGeom prst="rect">
            <a:avLst/>
          </a:prstGeom>
          <a:noFill/>
        </p:spPr>
        <p:txBody>
          <a:bodyPr wrap="square" rtlCol="0">
            <a:spAutoFit/>
          </a:bodyPr>
          <a:lstStyle/>
          <a:p>
            <a:r>
              <a:rPr lang="en-US" sz="1400" b="1" dirty="0">
                <a:latin typeface="Gill Sans MT" panose="020B0502020104020203" pitchFamily="34" charset="77"/>
              </a:rPr>
              <a:t>1st grade </a:t>
            </a:r>
            <a:endParaRPr lang="en-US" sz="1400" dirty="0">
              <a:latin typeface="Gill Sans MT" panose="020B0502020104020203" pitchFamily="34" charset="77"/>
            </a:endParaRPr>
          </a:p>
          <a:p>
            <a:r>
              <a:rPr lang="en-US" sz="1400" b="1" dirty="0">
                <a:latin typeface="Gill Sans MT" panose="020B0502020104020203" pitchFamily="34" charset="77"/>
              </a:rPr>
              <a:t>1-PS4-1 Waves and Their Applications in Technologies for Information Transfer </a:t>
            </a:r>
            <a:r>
              <a:rPr lang="en-US" sz="1400" dirty="0">
                <a:latin typeface="Gill Sans MT" panose="020B0502020104020203" pitchFamily="34" charset="77"/>
              </a:rPr>
              <a:t>Plan and conduct investigations to provide evidence that vibrating materials can make sound and that sound can make materials vibrate. </a:t>
            </a:r>
          </a:p>
          <a:p>
            <a:endParaRPr lang="en-US" sz="1400" dirty="0">
              <a:latin typeface="Gill Sans MT" panose="020B0502020104020203" pitchFamily="34" charset="77"/>
            </a:endParaRPr>
          </a:p>
          <a:p>
            <a:r>
              <a:rPr lang="en-US" sz="1600" b="1" dirty="0">
                <a:latin typeface="Gill Sans MT" panose="020B0502020104020203" pitchFamily="34" charset="77"/>
              </a:rPr>
              <a:t>4</a:t>
            </a:r>
            <a:r>
              <a:rPr lang="en-US" sz="1400" b="1" dirty="0">
                <a:latin typeface="Gill Sans MT" panose="020B0502020104020203" pitchFamily="34" charset="77"/>
              </a:rPr>
              <a:t>th grade </a:t>
            </a:r>
            <a:endParaRPr lang="en-US" sz="1400" dirty="0">
              <a:latin typeface="Gill Sans MT" panose="020B0502020104020203" pitchFamily="34" charset="77"/>
            </a:endParaRPr>
          </a:p>
          <a:p>
            <a:r>
              <a:rPr lang="en-US" sz="1400" b="1" dirty="0">
                <a:latin typeface="Gill Sans MT" panose="020B0502020104020203" pitchFamily="34" charset="77"/>
              </a:rPr>
              <a:t>4-PS4-1 Waves and Their Applications in Technologies for Information Transfer </a:t>
            </a:r>
            <a:r>
              <a:rPr lang="en-US" sz="1400" dirty="0">
                <a:latin typeface="Gill Sans MT" panose="020B0502020104020203" pitchFamily="34" charset="77"/>
              </a:rPr>
              <a:t>Develop a model of waves to describe patterns in terms of amplitude and wavelength and that waves can cause objects to move. </a:t>
            </a:r>
          </a:p>
          <a:p>
            <a:endParaRPr lang="en-US" sz="1400" dirty="0"/>
          </a:p>
          <a:p>
            <a:endParaRPr lang="en-US" dirty="0">
              <a:latin typeface="Gill Sans MT" panose="020B0502020104020203" pitchFamily="34" charset="77"/>
            </a:endParaRPr>
          </a:p>
        </p:txBody>
      </p:sp>
    </p:spTree>
    <p:extLst>
      <p:ext uri="{BB962C8B-B14F-4D97-AF65-F5344CB8AC3E}">
        <p14:creationId xmlns:p14="http://schemas.microsoft.com/office/powerpoint/2010/main" val="305144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391806-D92C-B040-BE86-48EF8D399D02}"/>
              </a:ext>
            </a:extLst>
          </p:cNvPr>
          <p:cNvPicPr>
            <a:picLocks noChangeAspect="1"/>
          </p:cNvPicPr>
          <p:nvPr/>
        </p:nvPicPr>
        <p:blipFill rotWithShape="1">
          <a:blip r:embed="rId2"/>
          <a:srcRect r="-1" b="6879"/>
          <a:stretch/>
        </p:blipFill>
        <p:spPr>
          <a:xfrm>
            <a:off x="2037764" y="426760"/>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6" name="Picture 5">
            <a:extLst>
              <a:ext uri="{FF2B5EF4-FFF2-40B4-BE49-F238E27FC236}">
                <a16:creationId xmlns:a16="http://schemas.microsoft.com/office/drawing/2014/main" id="{F6D00BF0-03BF-174A-BB54-59B87EC51A0C}"/>
              </a:ext>
            </a:extLst>
          </p:cNvPr>
          <p:cNvPicPr>
            <a:picLocks noChangeAspect="1"/>
          </p:cNvPicPr>
          <p:nvPr/>
        </p:nvPicPr>
        <p:blipFill rotWithShape="1">
          <a:blip r:embed="rId3"/>
          <a:srcRect r="-2" b="-2"/>
          <a:stretch/>
        </p:blipFill>
        <p:spPr>
          <a:xfrm>
            <a:off x="312774" y="3429001"/>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Content Placeholder 4">
            <a:extLst>
              <a:ext uri="{FF2B5EF4-FFF2-40B4-BE49-F238E27FC236}">
                <a16:creationId xmlns:a16="http://schemas.microsoft.com/office/drawing/2014/main" id="{BEBA42E0-F5E0-3E4D-836D-7186B1CEC621}"/>
              </a:ext>
            </a:extLst>
          </p:cNvPr>
          <p:cNvPicPr>
            <a:picLocks noChangeAspect="1"/>
          </p:cNvPicPr>
          <p:nvPr/>
        </p:nvPicPr>
        <p:blipFill rotWithShape="1">
          <a:blip r:embed="rId4"/>
          <a:srcRect t="24855" r="2" b="834"/>
          <a:stretch/>
        </p:blipFill>
        <p:spPr>
          <a:xfrm>
            <a:off x="3276003" y="3428998"/>
            <a:ext cx="2769973" cy="2769974"/>
          </a:xfrm>
          <a:custGeom>
            <a:avLst/>
            <a:gdLst/>
            <a:ahLst/>
            <a:cxnLst/>
            <a:rect l="l" t="t" r="r" b="b"/>
            <a:pathLst>
              <a:path w="3118718" h="3118719">
                <a:moveTo>
                  <a:pt x="127306" y="0"/>
                </a:moveTo>
                <a:lnTo>
                  <a:pt x="2991412" y="0"/>
                </a:lnTo>
                <a:cubicBezTo>
                  <a:pt x="3061721" y="0"/>
                  <a:pt x="3118718" y="56997"/>
                  <a:pt x="3118718" y="127306"/>
                </a:cubicBezTo>
                <a:lnTo>
                  <a:pt x="3118718" y="2991413"/>
                </a:lnTo>
                <a:cubicBezTo>
                  <a:pt x="3118718" y="3061722"/>
                  <a:pt x="3061721" y="3118719"/>
                  <a:pt x="2991412" y="3118719"/>
                </a:cubicBezTo>
                <a:lnTo>
                  <a:pt x="127306" y="3118719"/>
                </a:lnTo>
                <a:cubicBezTo>
                  <a:pt x="56997" y="3118719"/>
                  <a:pt x="0" y="3061722"/>
                  <a:pt x="0" y="2991413"/>
                </a:cubicBezTo>
                <a:lnTo>
                  <a:pt x="0" y="127306"/>
                </a:lnTo>
                <a:cubicBezTo>
                  <a:pt x="0" y="56997"/>
                  <a:pt x="56997" y="0"/>
                  <a:pt x="127306" y="0"/>
                </a:cubicBezTo>
                <a:close/>
              </a:path>
            </a:pathLst>
          </a:custGeom>
        </p:spPr>
      </p:pic>
      <p:sp>
        <p:nvSpPr>
          <p:cNvPr id="9" name="Content Placeholder 8">
            <a:extLst>
              <a:ext uri="{FF2B5EF4-FFF2-40B4-BE49-F238E27FC236}">
                <a16:creationId xmlns:a16="http://schemas.microsoft.com/office/drawing/2014/main" id="{E4623A49-E391-46EB-9167-62283ACCE514}"/>
              </a:ext>
            </a:extLst>
          </p:cNvPr>
          <p:cNvSpPr>
            <a:spLocks noGrp="1"/>
          </p:cNvSpPr>
          <p:nvPr>
            <p:ph idx="1"/>
          </p:nvPr>
        </p:nvSpPr>
        <p:spPr>
          <a:xfrm>
            <a:off x="6531252" y="604020"/>
            <a:ext cx="5015804" cy="4351338"/>
          </a:xfrm>
        </p:spPr>
        <p:txBody>
          <a:bodyPr>
            <a:normAutofit fontScale="25000" lnSpcReduction="20000"/>
          </a:bodyPr>
          <a:lstStyle/>
          <a:p>
            <a:pPr marL="0" indent="0">
              <a:buNone/>
            </a:pPr>
            <a:endParaRPr lang="en-US" sz="2900" b="1" dirty="0">
              <a:latin typeface="Gill Sans MT" panose="020B0502020104020203" pitchFamily="34" charset="77"/>
            </a:endParaRPr>
          </a:p>
          <a:p>
            <a:pPr marL="0" indent="0">
              <a:lnSpc>
                <a:spcPct val="120000"/>
              </a:lnSpc>
              <a:spcBef>
                <a:spcPts val="0"/>
              </a:spcBef>
              <a:buNone/>
            </a:pPr>
            <a:r>
              <a:rPr lang="en-US" sz="6400" b="1" dirty="0">
                <a:latin typeface="Gill Sans MT" panose="020B0502020104020203" pitchFamily="34" charset="77"/>
              </a:rPr>
              <a:t>3rd grade </a:t>
            </a:r>
            <a:endParaRPr lang="en-US" sz="6400" dirty="0">
              <a:latin typeface="Gill Sans MT" panose="020B0502020104020203" pitchFamily="34" charset="77"/>
            </a:endParaRPr>
          </a:p>
          <a:p>
            <a:pPr marL="0" indent="0">
              <a:lnSpc>
                <a:spcPct val="120000"/>
              </a:lnSpc>
              <a:spcBef>
                <a:spcPts val="0"/>
              </a:spcBef>
              <a:buNone/>
            </a:pPr>
            <a:r>
              <a:rPr lang="en-US" sz="6400" b="1" dirty="0">
                <a:latin typeface="Gill Sans MT" panose="020B0502020104020203" pitchFamily="34" charset="77"/>
              </a:rPr>
              <a:t>3-ESS2-2 Earth's Systems </a:t>
            </a:r>
            <a:r>
              <a:rPr lang="en-US" sz="6400" dirty="0">
                <a:latin typeface="Gill Sans MT" panose="020B0502020104020203" pitchFamily="34" charset="77"/>
              </a:rPr>
              <a:t>Obtain and combine information to describe climates in different regions of the world. </a:t>
            </a:r>
          </a:p>
          <a:p>
            <a:pPr marL="0" indent="0">
              <a:lnSpc>
                <a:spcPct val="120000"/>
              </a:lnSpc>
              <a:spcBef>
                <a:spcPts val="0"/>
              </a:spcBef>
              <a:buNone/>
            </a:pPr>
            <a:r>
              <a:rPr lang="en-US" sz="4900" dirty="0">
                <a:latin typeface="Gill Sans MT" panose="020B0502020104020203" pitchFamily="34" charset="77"/>
              </a:rPr>
              <a:t> </a:t>
            </a:r>
          </a:p>
          <a:p>
            <a:pPr marL="0" indent="0">
              <a:lnSpc>
                <a:spcPct val="120000"/>
              </a:lnSpc>
              <a:spcBef>
                <a:spcPts val="0"/>
              </a:spcBef>
              <a:buNone/>
            </a:pPr>
            <a:endParaRPr lang="en-US" sz="3400" b="1" dirty="0">
              <a:latin typeface="Gill Sans MT" panose="020B0502020104020203" pitchFamily="34" charset="77"/>
            </a:endParaRPr>
          </a:p>
          <a:p>
            <a:pPr marL="0" indent="0">
              <a:lnSpc>
                <a:spcPct val="120000"/>
              </a:lnSpc>
              <a:spcBef>
                <a:spcPts val="0"/>
              </a:spcBef>
              <a:buNone/>
            </a:pPr>
            <a:endParaRPr lang="en-US" sz="3400" b="1" dirty="0">
              <a:latin typeface="Gill Sans MT" panose="020B0502020104020203" pitchFamily="34" charset="77"/>
            </a:endParaRPr>
          </a:p>
          <a:p>
            <a:pPr marL="0" indent="0">
              <a:lnSpc>
                <a:spcPct val="120000"/>
              </a:lnSpc>
              <a:spcBef>
                <a:spcPts val="0"/>
              </a:spcBef>
              <a:buNone/>
            </a:pPr>
            <a:r>
              <a:rPr lang="en-US" sz="6400" b="1" dirty="0">
                <a:latin typeface="Gill Sans MT" panose="020B0502020104020203" pitchFamily="34" charset="77"/>
              </a:rPr>
              <a:t>4th grade </a:t>
            </a:r>
            <a:endParaRPr lang="en-US" sz="6400" dirty="0">
              <a:latin typeface="Gill Sans MT" panose="020B0502020104020203" pitchFamily="34" charset="77"/>
            </a:endParaRPr>
          </a:p>
          <a:p>
            <a:pPr marL="0" indent="0">
              <a:lnSpc>
                <a:spcPct val="120000"/>
              </a:lnSpc>
              <a:spcBef>
                <a:spcPts val="0"/>
              </a:spcBef>
              <a:buNone/>
            </a:pPr>
            <a:r>
              <a:rPr lang="en-US" sz="6400" b="1" dirty="0">
                <a:latin typeface="Gill Sans MT" panose="020B0502020104020203" pitchFamily="34" charset="77"/>
              </a:rPr>
              <a:t>4-ESS3-2 Earth and Human </a:t>
            </a:r>
            <a:endParaRPr lang="en-US" sz="6400" dirty="0">
              <a:latin typeface="Gill Sans MT" panose="020B0502020104020203" pitchFamily="34" charset="77"/>
            </a:endParaRPr>
          </a:p>
          <a:p>
            <a:pPr marL="0" indent="0">
              <a:lnSpc>
                <a:spcPct val="120000"/>
              </a:lnSpc>
              <a:spcBef>
                <a:spcPts val="0"/>
              </a:spcBef>
              <a:buNone/>
            </a:pPr>
            <a:r>
              <a:rPr lang="en-US" sz="6400" b="1" dirty="0">
                <a:latin typeface="Gill Sans MT" panose="020B0502020104020203" pitchFamily="34" charset="77"/>
              </a:rPr>
              <a:t>Activity </a:t>
            </a:r>
            <a:r>
              <a:rPr lang="en-US" sz="6400" dirty="0">
                <a:latin typeface="Gill Sans MT" panose="020B0502020104020203" pitchFamily="34" charset="77"/>
              </a:rPr>
              <a:t>Generate and compare multiple solutions to reduce the impacts of natural Earth processes on humans.</a:t>
            </a:r>
          </a:p>
          <a:p>
            <a:pPr marL="0" indent="0">
              <a:lnSpc>
                <a:spcPct val="120000"/>
              </a:lnSpc>
              <a:spcBef>
                <a:spcPts val="0"/>
              </a:spcBef>
              <a:buNone/>
            </a:pPr>
            <a:endParaRPr lang="en-US" sz="6400" dirty="0">
              <a:latin typeface="Gill Sans MT" panose="020B0502020104020203" pitchFamily="34" charset="77"/>
            </a:endParaRPr>
          </a:p>
          <a:p>
            <a:pPr marL="0" indent="0">
              <a:buNone/>
            </a:pPr>
            <a:endParaRPr lang="en-US" sz="6400" b="1" dirty="0">
              <a:latin typeface="Gill Sans MT" panose="020B0502020104020203" pitchFamily="34" charset="77"/>
            </a:endParaRPr>
          </a:p>
          <a:p>
            <a:pPr marL="0" indent="0">
              <a:lnSpc>
                <a:spcPct val="120000"/>
              </a:lnSpc>
              <a:spcBef>
                <a:spcPts val="0"/>
              </a:spcBef>
              <a:buNone/>
            </a:pPr>
            <a:r>
              <a:rPr lang="en-US" sz="6400" b="1" dirty="0">
                <a:latin typeface="Gill Sans MT" panose="020B0502020104020203" pitchFamily="34" charset="77"/>
              </a:rPr>
              <a:t>5th grade </a:t>
            </a:r>
            <a:endParaRPr lang="en-US" sz="6400" dirty="0">
              <a:latin typeface="Gill Sans MT" panose="020B0502020104020203" pitchFamily="34" charset="77"/>
            </a:endParaRPr>
          </a:p>
          <a:p>
            <a:pPr marL="0" indent="0">
              <a:lnSpc>
                <a:spcPct val="120000"/>
              </a:lnSpc>
              <a:spcBef>
                <a:spcPts val="0"/>
              </a:spcBef>
              <a:buNone/>
            </a:pPr>
            <a:r>
              <a:rPr lang="en-US" sz="6400" b="1" dirty="0">
                <a:latin typeface="Gill Sans MT" panose="020B0502020104020203" pitchFamily="34" charset="77"/>
              </a:rPr>
              <a:t>5-ESS3-1 Earth and Human Activity </a:t>
            </a:r>
            <a:r>
              <a:rPr lang="en-US" sz="6400" dirty="0">
                <a:latin typeface="Gill Sans MT" panose="020B0502020104020203" pitchFamily="34" charset="77"/>
              </a:rPr>
              <a:t>Obtain and combine information about ways individual communities use science ideas to protect the Earth’s resources and environment. </a:t>
            </a:r>
          </a:p>
          <a:p>
            <a:pPr marL="0" indent="0">
              <a:buNone/>
            </a:pPr>
            <a:endParaRPr lang="en-US" sz="2900" dirty="0">
              <a:latin typeface="Gill Sans MT" panose="020B0502020104020203" pitchFamily="34" charset="77"/>
            </a:endParaRPr>
          </a:p>
          <a:p>
            <a:endParaRPr lang="en-US" dirty="0"/>
          </a:p>
          <a:p>
            <a:pPr marL="0" indent="0">
              <a:buNone/>
            </a:pPr>
            <a:endParaRPr lang="en-US" dirty="0"/>
          </a:p>
          <a:p>
            <a:pPr marL="0" indent="0">
              <a:buNone/>
            </a:pPr>
            <a:endParaRPr lang="en-US" sz="8000" b="1" dirty="0">
              <a:latin typeface="Juice ITC" pitchFamily="82" charset="77"/>
            </a:endParaRPr>
          </a:p>
          <a:p>
            <a:pPr marL="0" indent="0">
              <a:buNone/>
            </a:pPr>
            <a:r>
              <a:rPr lang="en-US" sz="8000" b="1" dirty="0">
                <a:latin typeface="Juice ITC" pitchFamily="82" charset="77"/>
              </a:rPr>
              <a:t>Lessons Prepared</a:t>
            </a:r>
          </a:p>
        </p:txBody>
      </p:sp>
      <p:sp>
        <p:nvSpPr>
          <p:cNvPr id="7" name="Title 6">
            <a:extLst>
              <a:ext uri="{FF2B5EF4-FFF2-40B4-BE49-F238E27FC236}">
                <a16:creationId xmlns:a16="http://schemas.microsoft.com/office/drawing/2014/main" id="{6BB2DB28-B484-014C-BCD0-B4E73DAD9A7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9507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FD53-D741-3841-BB14-CEA797C1DA5E}"/>
              </a:ext>
            </a:extLst>
          </p:cNvPr>
          <p:cNvSpPr>
            <a:spLocks noGrp="1"/>
          </p:cNvSpPr>
          <p:nvPr>
            <p:ph type="title"/>
          </p:nvPr>
        </p:nvSpPr>
        <p:spPr>
          <a:xfrm>
            <a:off x="291529" y="91440"/>
            <a:ext cx="4786895" cy="594360"/>
          </a:xfrm>
          <a:noFill/>
        </p:spPr>
        <p:txBody>
          <a:bodyPr vert="horz" lIns="91440" tIns="45720" rIns="91440" bIns="45720" rtlCol="0" anchor="b">
            <a:normAutofit fontScale="90000"/>
          </a:bodyPr>
          <a:lstStyle/>
          <a:p>
            <a:pPr algn="ctr"/>
            <a:r>
              <a:rPr lang="en-US" sz="2000" dirty="0">
                <a:latin typeface="Gill Sans MT" panose="020B0502020104020203" pitchFamily="34" charset="77"/>
              </a:rPr>
              <a:t>    </a:t>
            </a:r>
            <a:r>
              <a:rPr lang="en-US" sz="2200" dirty="0">
                <a:latin typeface="Gill Sans MT" panose="020B0502020104020203" pitchFamily="34" charset="77"/>
              </a:rPr>
              <a:t>Problem Solving </a:t>
            </a:r>
            <a:br>
              <a:rPr lang="en-US" sz="2000" dirty="0">
                <a:latin typeface="Gill Sans MT" panose="020B0502020104020203" pitchFamily="34" charset="77"/>
              </a:rPr>
            </a:br>
            <a:r>
              <a:rPr lang="en-US" sz="2700" dirty="0">
                <a:latin typeface="Juice ITC" pitchFamily="82" charset="77"/>
              </a:rPr>
              <a:t> Questions Prepared  to Accompany Story</a:t>
            </a:r>
          </a:p>
        </p:txBody>
      </p:sp>
      <p:pic>
        <p:nvPicPr>
          <p:cNvPr id="4" name="Content Placeholder 3">
            <a:extLst>
              <a:ext uri="{FF2B5EF4-FFF2-40B4-BE49-F238E27FC236}">
                <a16:creationId xmlns:a16="http://schemas.microsoft.com/office/drawing/2014/main" id="{9CBA1CF7-4557-3142-ABC6-345A367D5893}"/>
              </a:ext>
            </a:extLst>
          </p:cNvPr>
          <p:cNvPicPr>
            <a:picLocks noGrp="1" noChangeAspect="1"/>
          </p:cNvPicPr>
          <p:nvPr>
            <p:ph idx="1"/>
          </p:nvPr>
        </p:nvPicPr>
        <p:blipFill rotWithShape="1">
          <a:blip r:embed="rId2"/>
          <a:stretch/>
        </p:blipFill>
        <p:spPr>
          <a:xfrm>
            <a:off x="6962240" y="278644"/>
            <a:ext cx="3947060" cy="5893556"/>
          </a:xfrm>
          <a:prstGeom prst="rect">
            <a:avLst/>
          </a:prstGeom>
          <a:effectLst/>
        </p:spPr>
      </p:pic>
      <p:sp>
        <p:nvSpPr>
          <p:cNvPr id="5" name="Rectangle 4">
            <a:extLst>
              <a:ext uri="{FF2B5EF4-FFF2-40B4-BE49-F238E27FC236}">
                <a16:creationId xmlns:a16="http://schemas.microsoft.com/office/drawing/2014/main" id="{96EE3229-00B7-0047-A9D6-933713A4741B}"/>
              </a:ext>
            </a:extLst>
          </p:cNvPr>
          <p:cNvSpPr/>
          <p:nvPr/>
        </p:nvSpPr>
        <p:spPr>
          <a:xfrm>
            <a:off x="86610" y="687987"/>
            <a:ext cx="5524387" cy="6022161"/>
          </a:xfrm>
          <a:prstGeom prst="rect">
            <a:avLst/>
          </a:prstGeom>
        </p:spPr>
        <p:txBody>
          <a:bodyPr wrap="square">
            <a:spAutoFit/>
          </a:bodyPr>
          <a:lstStyle/>
          <a:p>
            <a:pPr algn="just">
              <a:lnSpc>
                <a:spcPts val="1950"/>
              </a:lnSpc>
              <a:spcAft>
                <a:spcPts val="825"/>
              </a:spcAft>
            </a:pPr>
            <a:r>
              <a:rPr lang="en-US" sz="1600" b="1" dirty="0">
                <a:latin typeface="Gill Sans MT" panose="020B0502020104020203" pitchFamily="34" charset="77"/>
                <a:ea typeface="Times New Roman" panose="02020603050405020304" pitchFamily="18" charset="0"/>
                <a:cs typeface="Times New Roman" panose="02020603050405020304" pitchFamily="18" charset="0"/>
              </a:rPr>
              <a:t>The Tiger Rising by Kate DiCamillo</a:t>
            </a:r>
            <a:endParaRPr lang="en-US" sz="1600" dirty="0">
              <a:effectLst/>
              <a:latin typeface="Gill Sans MT" panose="020B0502020104020203" pitchFamily="34" charset="77"/>
              <a:ea typeface="Calibri" panose="020F0502020204030204" pitchFamily="34" charset="0"/>
              <a:cs typeface="Times New Roman" panose="02020603050405020304" pitchFamily="18" charset="0"/>
            </a:endParaRPr>
          </a:p>
          <a:p>
            <a:pPr algn="just"/>
            <a:r>
              <a:rPr lang="en-US" sz="1600" b="1" u="sng" dirty="0">
                <a:latin typeface="Gill Sans MT" panose="020B0502020104020203" pitchFamily="34" charset="77"/>
                <a:ea typeface="Times New Roman" panose="02020603050405020304" pitchFamily="18" charset="0"/>
                <a:cs typeface="Times New Roman" panose="02020603050405020304" pitchFamily="18" charset="0"/>
              </a:rPr>
              <a:t>Story Summary</a:t>
            </a:r>
            <a:r>
              <a:rPr lang="en-US" sz="1600" b="1" dirty="0">
                <a:latin typeface="Gill Sans MT" panose="020B0502020104020203" pitchFamily="34" charset="77"/>
                <a:ea typeface="Times New Roman" panose="02020603050405020304" pitchFamily="18" charset="0"/>
                <a:cs typeface="Times New Roman" panose="02020603050405020304" pitchFamily="18" charset="0"/>
              </a:rPr>
              <a:t>:</a:t>
            </a:r>
            <a:endParaRPr lang="en-US" sz="1600" dirty="0">
              <a:effectLst/>
              <a:latin typeface="Gill Sans MT" panose="020B0502020104020203" pitchFamily="34" charset="77"/>
              <a:ea typeface="Calibri" panose="020F0502020204030204" pitchFamily="34" charset="0"/>
              <a:cs typeface="Times New Roman" panose="02020603050405020304" pitchFamily="18" charset="0"/>
            </a:endParaRPr>
          </a:p>
          <a:p>
            <a:pPr algn="just"/>
            <a:r>
              <a:rPr lang="en-US" sz="1600" i="1" dirty="0">
                <a:latin typeface="Gill Sans MT" panose="020B0502020104020203" pitchFamily="34" charset="77"/>
                <a:ea typeface="Times New Roman" panose="02020603050405020304" pitchFamily="18" charset="0"/>
                <a:cs typeface="Times New Roman" panose="02020603050405020304" pitchFamily="18" charset="0"/>
              </a:rPr>
              <a:t>The Tiger Rising</a:t>
            </a:r>
            <a:r>
              <a:rPr lang="en-US" sz="1600" dirty="0">
                <a:latin typeface="Gill Sans MT" panose="020B0502020104020203" pitchFamily="34" charset="77"/>
                <a:ea typeface="Times New Roman" panose="02020603050405020304" pitchFamily="18" charset="0"/>
                <a:cs typeface="Times New Roman" panose="02020603050405020304" pitchFamily="18" charset="0"/>
              </a:rPr>
              <a:t> is a tale about a 12-year-old boy named Rob Horton who finds a caged tiger in the woods behind the Kentucky Star Motel where he lives with his dad. The tiger triggers all sorts of magic in Rob's life  for one thing, it takes his mind off his recently deceased mother and the itchy red blisters on his legs that the motel housekeeper, Willie May, says is a manifestation of the sadness that Rob keeps "down low." </a:t>
            </a:r>
            <a:endParaRPr lang="en-US" sz="1600" dirty="0">
              <a:effectLst/>
              <a:latin typeface="Gill Sans MT" panose="020B0502020104020203" pitchFamily="34" charset="77"/>
              <a:ea typeface="Calibri" panose="020F0502020204030204" pitchFamily="34" charset="0"/>
              <a:cs typeface="Times New Roman" panose="02020603050405020304" pitchFamily="18" charset="0"/>
            </a:endParaRPr>
          </a:p>
          <a:p>
            <a:pPr algn="just"/>
            <a:r>
              <a:rPr lang="en-US" sz="1600" dirty="0">
                <a:latin typeface="Gill Sans MT" panose="020B0502020104020203" pitchFamily="34" charset="77"/>
                <a:ea typeface="Times New Roman" panose="02020603050405020304" pitchFamily="18" charset="0"/>
                <a:cs typeface="Times New Roman" panose="02020603050405020304" pitchFamily="18" charset="0"/>
              </a:rPr>
              <a:t> </a:t>
            </a:r>
            <a:endParaRPr lang="en-US" sz="1600" dirty="0">
              <a:effectLst/>
              <a:latin typeface="Gill Sans MT" panose="020B0502020104020203" pitchFamily="34" charset="77"/>
              <a:ea typeface="Calibri" panose="020F0502020204030204" pitchFamily="34" charset="0"/>
              <a:cs typeface="Times New Roman" panose="02020603050405020304" pitchFamily="18" charset="0"/>
            </a:endParaRPr>
          </a:p>
          <a:p>
            <a:pPr algn="just"/>
            <a:r>
              <a:rPr lang="en-US" sz="1600" dirty="0">
                <a:latin typeface="Gill Sans MT" panose="020B0502020104020203" pitchFamily="34" charset="77"/>
                <a:ea typeface="Times New Roman" panose="02020603050405020304" pitchFamily="18" charset="0"/>
                <a:cs typeface="Times New Roman" panose="02020603050405020304" pitchFamily="18" charset="0"/>
              </a:rPr>
              <a:t>Something else for Rob to think about is Sistine who is a new city girl with fierce black eyes who challenges Rob to be honest with her and himself. Spurred by the tiger, events collide to break Rob out of his silent introspection, to form a new friendship with Sistine, to develop a new understanding of his father, and most important, to lighten his heart. </a:t>
            </a:r>
            <a:endParaRPr lang="en-US" sz="1600" dirty="0">
              <a:effectLst/>
              <a:latin typeface="Gill Sans MT" panose="020B0502020104020203" pitchFamily="34" charset="77"/>
              <a:ea typeface="Calibri" panose="020F0502020204030204" pitchFamily="34" charset="0"/>
              <a:cs typeface="Times New Roman" panose="02020603050405020304" pitchFamily="18" charset="0"/>
            </a:endParaRPr>
          </a:p>
          <a:p>
            <a:pPr algn="just"/>
            <a:r>
              <a:rPr lang="en-US" sz="1600" dirty="0">
                <a:latin typeface="Gill Sans MT" panose="020B0502020104020203" pitchFamily="34" charset="77"/>
                <a:ea typeface="Times New Roman" panose="02020603050405020304" pitchFamily="18" charset="0"/>
                <a:cs typeface="Times New Roman" panose="02020603050405020304" pitchFamily="18" charset="0"/>
              </a:rPr>
              <a:t> </a:t>
            </a:r>
            <a:endParaRPr lang="en-US" sz="1600" dirty="0">
              <a:effectLst/>
              <a:latin typeface="Gill Sans MT" panose="020B0502020104020203" pitchFamily="34" charset="77"/>
              <a:ea typeface="Calibri" panose="020F0502020204030204" pitchFamily="34" charset="0"/>
              <a:cs typeface="Times New Roman" panose="02020603050405020304" pitchFamily="18" charset="0"/>
            </a:endParaRPr>
          </a:p>
          <a:p>
            <a:pPr algn="just"/>
            <a:r>
              <a:rPr lang="en-US" sz="1600" dirty="0">
                <a:latin typeface="Gill Sans MT" panose="020B0502020104020203" pitchFamily="34" charset="77"/>
                <a:ea typeface="Times New Roman" panose="02020603050405020304" pitchFamily="18" charset="0"/>
                <a:cs typeface="Times New Roman" panose="02020603050405020304" pitchFamily="18" charset="0"/>
              </a:rPr>
              <a:t>This novel is about cages — the consequences of escape as well as imprisonment. The story and symbolism are clear as a bell, and the emotions ring true.  </a:t>
            </a:r>
          </a:p>
          <a:p>
            <a:pPr algn="just"/>
            <a:endParaRPr lang="en-US" sz="2000" dirty="0">
              <a:effectLst/>
              <a:latin typeface="Gill Sans MT" panose="020B0502020104020203" pitchFamily="34" charset="77"/>
              <a:ea typeface="Calibri" panose="020F0502020204030204" pitchFamily="34" charset="0"/>
              <a:cs typeface="Times New Roman" panose="02020603050405020304" pitchFamily="18" charset="0"/>
            </a:endParaRPr>
          </a:p>
          <a:p>
            <a:pPr algn="just"/>
            <a:r>
              <a:rPr lang="en-US" sz="1600" dirty="0">
                <a:latin typeface="Gill Sans MT" panose="020B0502020104020203" pitchFamily="34" charset="77"/>
                <a:ea typeface="Calibri" panose="020F0502020204030204" pitchFamily="34" charset="0"/>
                <a:cs typeface="Times New Roman" panose="02020603050405020304" pitchFamily="18" charset="0"/>
              </a:rPr>
              <a:t>Grade 4</a:t>
            </a:r>
            <a:endParaRPr lang="en-US" sz="1600" dirty="0">
              <a:effectLst/>
              <a:latin typeface="Gill Sans MT" panose="020B0502020104020203" pitchFamily="34" charset="77"/>
              <a:ea typeface="Calibri" panose="020F0502020204030204" pitchFamily="34" charset="0"/>
              <a:cs typeface="Times New Roman" panose="02020603050405020304" pitchFamily="18" charset="0"/>
            </a:endParaRPr>
          </a:p>
          <a:p>
            <a:r>
              <a:rPr lang="en-US" dirty="0">
                <a:latin typeface="Gill Sans MT" panose="020B0502020104020203" pitchFamily="34" charset="77"/>
                <a:ea typeface="Times New Roman" panose="02020603050405020304" pitchFamily="18" charset="0"/>
                <a:cs typeface="Times New Roman" panose="02020603050405020304" pitchFamily="18" charset="0"/>
              </a:rPr>
              <a:t> </a:t>
            </a:r>
            <a:r>
              <a:rPr lang="en-US" i="1" dirty="0">
                <a:latin typeface="Gill Sans MT" panose="020B0502020104020203" pitchFamily="34" charset="77"/>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70861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5F1107-2A3A-B94C-9222-FA4305C4E11B}"/>
              </a:ext>
            </a:extLst>
          </p:cNvPr>
          <p:cNvSpPr>
            <a:spLocks noGrp="1"/>
          </p:cNvSpPr>
          <p:nvPr>
            <p:ph type="title"/>
          </p:nvPr>
        </p:nvSpPr>
        <p:spPr>
          <a:xfrm>
            <a:off x="446404" y="955576"/>
            <a:ext cx="11139854" cy="1452464"/>
          </a:xfrm>
        </p:spPr>
        <p:txBody>
          <a:bodyPr vert="horz" lIns="91440" tIns="45720" rIns="91440" bIns="45720" rtlCol="0" anchor="b">
            <a:noAutofit/>
          </a:bodyPr>
          <a:lstStyle/>
          <a:p>
            <a:br>
              <a:rPr lang="en-US" sz="1400" b="1" dirty="0">
                <a:latin typeface="Gill Sans MT" panose="020B0502020104020203" pitchFamily="34" charset="77"/>
              </a:rPr>
            </a:br>
            <a:br>
              <a:rPr lang="en-US" sz="1400" dirty="0">
                <a:latin typeface="Gill Sans MT" panose="020B0502020104020203" pitchFamily="34" charset="77"/>
              </a:rPr>
            </a:br>
            <a:r>
              <a:rPr lang="en-US" sz="1400" dirty="0">
                <a:latin typeface="Gill Sans MT" panose="020B0502020104020203" pitchFamily="34" charset="77"/>
              </a:rPr>
              <a:t> </a:t>
            </a:r>
            <a:br>
              <a:rPr lang="en-US" sz="1400" dirty="0">
                <a:latin typeface="Gill Sans MT" panose="020B0502020104020203" pitchFamily="34" charset="77"/>
              </a:rPr>
            </a:br>
            <a:r>
              <a:rPr lang="en-US" sz="1600" b="1" dirty="0">
                <a:solidFill>
                  <a:schemeClr val="bg1"/>
                </a:solidFill>
                <a:latin typeface="Gill Sans MT" panose="020B0502020104020203" pitchFamily="34" charset="77"/>
              </a:rPr>
              <a:t>Kindergarten </a:t>
            </a:r>
            <a:br>
              <a:rPr lang="en-US" sz="1600" dirty="0">
                <a:solidFill>
                  <a:schemeClr val="bg1"/>
                </a:solidFill>
                <a:latin typeface="Gill Sans MT" panose="020B0502020104020203" pitchFamily="34" charset="77"/>
              </a:rPr>
            </a:br>
            <a:r>
              <a:rPr lang="en-US" sz="1600" b="1" dirty="0">
                <a:solidFill>
                  <a:schemeClr val="bg1"/>
                </a:solidFill>
                <a:latin typeface="Gill Sans MT" panose="020B0502020104020203" pitchFamily="34" charset="77"/>
              </a:rPr>
              <a:t>K-ESS3-2 Earth and Human Activity </a:t>
            </a:r>
            <a:r>
              <a:rPr lang="en-US" sz="1600" dirty="0">
                <a:solidFill>
                  <a:schemeClr val="bg1"/>
                </a:solidFill>
                <a:latin typeface="Gill Sans MT" panose="020B0502020104020203" pitchFamily="34" charset="77"/>
              </a:rPr>
              <a:t>Ask questions to obtain information about the purpose of weather forecasting to prepare for, and respond to, severe weather.</a:t>
            </a:r>
            <a:br>
              <a:rPr lang="en-US" sz="1600" dirty="0">
                <a:solidFill>
                  <a:schemeClr val="bg1"/>
                </a:solidFill>
                <a:latin typeface="Gill Sans MT" panose="020B0502020104020203" pitchFamily="34" charset="77"/>
              </a:rPr>
            </a:br>
            <a:br>
              <a:rPr lang="en-US" sz="1600" dirty="0">
                <a:solidFill>
                  <a:schemeClr val="bg1"/>
                </a:solidFill>
                <a:latin typeface="Gill Sans MT" panose="020B0502020104020203" pitchFamily="34" charset="77"/>
              </a:rPr>
            </a:br>
            <a:r>
              <a:rPr lang="en-US" sz="1600" b="1" dirty="0">
                <a:solidFill>
                  <a:schemeClr val="bg1"/>
                </a:solidFill>
                <a:latin typeface="Gill Sans MT" panose="020B0502020104020203" pitchFamily="34" charset="77"/>
              </a:rPr>
              <a:t>Grade 3</a:t>
            </a:r>
            <a:br>
              <a:rPr lang="en-US" sz="1600" dirty="0">
                <a:solidFill>
                  <a:schemeClr val="bg1"/>
                </a:solidFill>
                <a:latin typeface="Gill Sans MT" panose="020B0502020104020203" pitchFamily="34" charset="77"/>
              </a:rPr>
            </a:br>
            <a:r>
              <a:rPr lang="en-US" sz="1600" b="1" dirty="0">
                <a:solidFill>
                  <a:schemeClr val="bg1"/>
                </a:solidFill>
                <a:latin typeface="Gill Sans MT" panose="020B0502020104020203" pitchFamily="34" charset="77"/>
              </a:rPr>
              <a:t>3-LS4-4 Biological Evolution: Unity and Diversity </a:t>
            </a:r>
            <a:r>
              <a:rPr lang="en-US" sz="1600" dirty="0">
                <a:solidFill>
                  <a:schemeClr val="bg1"/>
                </a:solidFill>
                <a:latin typeface="Gill Sans MT" panose="020B0502020104020203" pitchFamily="34" charset="77"/>
              </a:rPr>
              <a:t>Make a claim about the merit of a solution to a problem caused when the environment changes and the types of plants and animals that live there may change.* </a:t>
            </a:r>
            <a:br>
              <a:rPr lang="en-US" sz="1600" dirty="0">
                <a:solidFill>
                  <a:schemeClr val="bg1"/>
                </a:solidFill>
                <a:latin typeface="Gill Sans MT" panose="020B0502020104020203" pitchFamily="34" charset="77"/>
              </a:rPr>
            </a:br>
            <a:br>
              <a:rPr lang="en-US" sz="1600" dirty="0">
                <a:solidFill>
                  <a:schemeClr val="bg1"/>
                </a:solidFill>
                <a:latin typeface="Gill Sans MT" panose="020B0502020104020203" pitchFamily="34" charset="77"/>
              </a:rPr>
            </a:br>
            <a:endParaRPr lang="en-US" sz="1600" dirty="0">
              <a:solidFill>
                <a:schemeClr val="bg1"/>
              </a:solidFill>
              <a:latin typeface="Gill Sans MT" panose="020B0502020104020203" pitchFamily="34" charset="77"/>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close up of a sign&#10;&#10;Description automatically generated">
            <a:extLst>
              <a:ext uri="{FF2B5EF4-FFF2-40B4-BE49-F238E27FC236}">
                <a16:creationId xmlns:a16="http://schemas.microsoft.com/office/drawing/2014/main" id="{5917AD40-E725-9345-9E1D-2A41F4509BDC}"/>
              </a:ext>
            </a:extLst>
          </p:cNvPr>
          <p:cNvPicPr>
            <a:picLocks noGrp="1" noChangeAspect="1"/>
          </p:cNvPicPr>
          <p:nvPr>
            <p:ph idx="1"/>
          </p:nvPr>
        </p:nvPicPr>
        <p:blipFill>
          <a:blip r:embed="rId2"/>
          <a:stretch>
            <a:fillRect/>
          </a:stretch>
        </p:blipFill>
        <p:spPr>
          <a:xfrm>
            <a:off x="1703540" y="2277801"/>
            <a:ext cx="2926079" cy="3657600"/>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automatically generated">
            <a:extLst>
              <a:ext uri="{FF2B5EF4-FFF2-40B4-BE49-F238E27FC236}">
                <a16:creationId xmlns:a16="http://schemas.microsoft.com/office/drawing/2014/main" id="{4BF2B55C-C1FD-D24D-BBCB-F6696DE4B6CC}"/>
              </a:ext>
            </a:extLst>
          </p:cNvPr>
          <p:cNvPicPr>
            <a:picLocks noChangeAspect="1"/>
          </p:cNvPicPr>
          <p:nvPr/>
        </p:nvPicPr>
        <p:blipFill>
          <a:blip r:embed="rId3"/>
          <a:stretch>
            <a:fillRect/>
          </a:stretch>
        </p:blipFill>
        <p:spPr>
          <a:xfrm>
            <a:off x="6926065" y="2408040"/>
            <a:ext cx="4429387" cy="3657600"/>
          </a:xfrm>
          <a:prstGeom prst="rect">
            <a:avLst/>
          </a:prstGeom>
        </p:spPr>
      </p:pic>
      <p:sp>
        <p:nvSpPr>
          <p:cNvPr id="6" name="TextBox 5">
            <a:extLst>
              <a:ext uri="{FF2B5EF4-FFF2-40B4-BE49-F238E27FC236}">
                <a16:creationId xmlns:a16="http://schemas.microsoft.com/office/drawing/2014/main" id="{3398BE15-6D77-004A-A9CB-A4EBB0CCFC6D}"/>
              </a:ext>
            </a:extLst>
          </p:cNvPr>
          <p:cNvSpPr txBox="1"/>
          <p:nvPr/>
        </p:nvSpPr>
        <p:spPr>
          <a:xfrm>
            <a:off x="1435261" y="6124485"/>
            <a:ext cx="10150997" cy="523220"/>
          </a:xfrm>
          <a:prstGeom prst="rect">
            <a:avLst/>
          </a:prstGeom>
          <a:noFill/>
        </p:spPr>
        <p:txBody>
          <a:bodyPr wrap="square" rtlCol="0">
            <a:spAutoFit/>
          </a:bodyPr>
          <a:lstStyle/>
          <a:p>
            <a:pPr algn="ctr"/>
            <a:r>
              <a:rPr lang="en-US" sz="2800" dirty="0">
                <a:latin typeface="Juice ITC" pitchFamily="82" charset="77"/>
              </a:rPr>
              <a:t>Lessons Using Both Books.</a:t>
            </a:r>
          </a:p>
        </p:txBody>
      </p:sp>
    </p:spTree>
    <p:extLst>
      <p:ext uri="{BB962C8B-B14F-4D97-AF65-F5344CB8AC3E}">
        <p14:creationId xmlns:p14="http://schemas.microsoft.com/office/powerpoint/2010/main" val="213588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E5325-123B-6644-9C36-56D4E4587E39}"/>
              </a:ext>
            </a:extLst>
          </p:cNvPr>
          <p:cNvSpPr>
            <a:spLocks noGrp="1"/>
          </p:cNvSpPr>
          <p:nvPr>
            <p:ph type="title"/>
          </p:nvPr>
        </p:nvSpPr>
        <p:spPr>
          <a:xfrm>
            <a:off x="7041856" y="1226916"/>
            <a:ext cx="3919369" cy="4905603"/>
          </a:xfrm>
        </p:spPr>
        <p:txBody>
          <a:bodyPr vert="horz" lIns="91440" tIns="45720" rIns="91440" bIns="45720" rtlCol="0" anchor="t">
            <a:normAutofit/>
          </a:bodyPr>
          <a:lstStyle/>
          <a:p>
            <a:r>
              <a:rPr lang="en-US" sz="1600" b="1" dirty="0">
                <a:latin typeface="Gill Sans MT" panose="020B0502020104020203" pitchFamily="34" charset="77"/>
              </a:rPr>
              <a:t>4th grade </a:t>
            </a:r>
            <a:br>
              <a:rPr lang="en-US" sz="1600" dirty="0">
                <a:latin typeface="Gill Sans MT" panose="020B0502020104020203" pitchFamily="34" charset="77"/>
              </a:rPr>
            </a:br>
            <a:r>
              <a:rPr lang="en-US" sz="1600" b="1" dirty="0">
                <a:latin typeface="Gill Sans MT" panose="020B0502020104020203" pitchFamily="34" charset="77"/>
              </a:rPr>
              <a:t>4-PS3-3 Energy </a:t>
            </a:r>
            <a:r>
              <a:rPr lang="en-US" sz="1600" dirty="0">
                <a:latin typeface="Gill Sans MT" panose="020B0502020104020203" pitchFamily="34" charset="77"/>
              </a:rPr>
              <a:t>Ask questions and predict outcomes about the changes in energy that occur when objects collide. </a:t>
            </a:r>
            <a:br>
              <a:rPr lang="en-US" sz="1600" dirty="0">
                <a:latin typeface="Gill Sans MT" panose="020B0502020104020203" pitchFamily="34" charset="77"/>
              </a:rPr>
            </a:br>
            <a:br>
              <a:rPr lang="en-US" sz="1600" dirty="0">
                <a:latin typeface="Gill Sans MT" panose="020B0502020104020203" pitchFamily="34" charset="77"/>
              </a:rPr>
            </a:br>
            <a:r>
              <a:rPr lang="en-US" sz="1600" b="1" dirty="0">
                <a:latin typeface="Gill Sans MT" panose="020B0502020104020203" pitchFamily="34" charset="77"/>
              </a:rPr>
              <a:t>4-PS3-4 Energy </a:t>
            </a:r>
            <a:r>
              <a:rPr lang="en-US" sz="1600" dirty="0">
                <a:latin typeface="Gill Sans MT" panose="020B0502020104020203" pitchFamily="34" charset="77"/>
              </a:rPr>
              <a:t> Apply scientific ideas to design, test, and refine a device that converts energy from one form to another. </a:t>
            </a:r>
            <a:br>
              <a:rPr lang="en-US" sz="1600" dirty="0">
                <a:latin typeface="Gill Sans MT" panose="020B0502020104020203" pitchFamily="34" charset="77"/>
              </a:rPr>
            </a:br>
            <a:br>
              <a:rPr lang="en-US" sz="1600" b="1" dirty="0">
                <a:latin typeface="Gill Sans MT" panose="020B0502020104020203" pitchFamily="34" charset="77"/>
              </a:rPr>
            </a:br>
            <a:r>
              <a:rPr lang="en-US" sz="1600" b="1" dirty="0">
                <a:latin typeface="Gill Sans MT" panose="020B0502020104020203" pitchFamily="34" charset="77"/>
              </a:rPr>
              <a:t>5th grade </a:t>
            </a:r>
            <a:br>
              <a:rPr lang="en-US" sz="1600" dirty="0">
                <a:latin typeface="Gill Sans MT" panose="020B0502020104020203" pitchFamily="34" charset="77"/>
              </a:rPr>
            </a:br>
            <a:r>
              <a:rPr lang="en-US" sz="1600" b="1" dirty="0">
                <a:latin typeface="Gill Sans MT" panose="020B0502020104020203" pitchFamily="34" charset="77"/>
              </a:rPr>
              <a:t>5-PS3-1 Energy </a:t>
            </a:r>
            <a:r>
              <a:rPr lang="en-US" sz="1600" dirty="0">
                <a:latin typeface="Gill Sans MT" panose="020B0502020104020203" pitchFamily="34" charset="77"/>
              </a:rPr>
              <a:t>Use models to describe that energy in animals’ food (used for body repair, growth, motion, and to maintain body warmth) was once energy from the sun. </a:t>
            </a:r>
            <a:br>
              <a:rPr lang="en-US" sz="1600" dirty="0">
                <a:latin typeface="Gill Sans MT" panose="020B0502020104020203" pitchFamily="34" charset="77"/>
              </a:rPr>
            </a:br>
            <a:br>
              <a:rPr lang="en-US" sz="1400" dirty="0">
                <a:latin typeface="Gill Sans MT" panose="020B0502020104020203" pitchFamily="34" charset="77"/>
              </a:rPr>
            </a:br>
            <a:br>
              <a:rPr lang="en-US" sz="1400" dirty="0">
                <a:latin typeface="Gill Sans MT" panose="020B0502020104020203" pitchFamily="34" charset="77"/>
              </a:rPr>
            </a:br>
            <a:br>
              <a:rPr lang="en-US" sz="1400" dirty="0">
                <a:latin typeface="Gill Sans MT" panose="020B0502020104020203" pitchFamily="34" charset="77"/>
              </a:rPr>
            </a:br>
            <a:r>
              <a:rPr lang="en-US" sz="2000" b="1" dirty="0">
                <a:latin typeface="Juice ITC" pitchFamily="82" charset="77"/>
              </a:rPr>
              <a:t>Lesson Script Prepared</a:t>
            </a:r>
            <a:br>
              <a:rPr lang="en-US" sz="1400" dirty="0"/>
            </a:br>
            <a:endParaRPr lang="en-US" sz="1400" dirty="0"/>
          </a:p>
        </p:txBody>
      </p:sp>
      <p:sp>
        <p:nvSpPr>
          <p:cNvPr id="22" name="Rectangle 2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6248E73-46AC-CA43-9931-BD41F2219382}"/>
              </a:ext>
            </a:extLst>
          </p:cNvPr>
          <p:cNvPicPr>
            <a:picLocks noGrp="1" noChangeAspect="1"/>
          </p:cNvPicPr>
          <p:nvPr>
            <p:ph idx="1"/>
          </p:nvPr>
        </p:nvPicPr>
        <p:blipFill rotWithShape="1">
          <a:blip r:embed="rId2"/>
          <a:srcRect l="8754" r="8752" b="-2"/>
          <a:stretch/>
        </p:blipFill>
        <p:spPr>
          <a:xfrm>
            <a:off x="733507" y="666728"/>
            <a:ext cx="5536001" cy="5465791"/>
          </a:xfrm>
          <a:prstGeom prst="rect">
            <a:avLst/>
          </a:prstGeom>
        </p:spPr>
      </p:pic>
      <p:grpSp>
        <p:nvGrpSpPr>
          <p:cNvPr id="26" name="Group 2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489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5EC9-B684-3148-ACC7-24474FD49E7D}"/>
              </a:ext>
            </a:extLst>
          </p:cNvPr>
          <p:cNvSpPr>
            <a:spLocks noGrp="1"/>
          </p:cNvSpPr>
          <p:nvPr>
            <p:ph type="title"/>
          </p:nvPr>
        </p:nvSpPr>
        <p:spPr>
          <a:xfrm>
            <a:off x="6701743" y="2592356"/>
            <a:ext cx="4755326" cy="2286000"/>
          </a:xfrm>
        </p:spPr>
        <p:txBody>
          <a:bodyPr vert="horz" lIns="91440" tIns="45720" rIns="91440" bIns="45720" rtlCol="0" anchor="ctr">
            <a:normAutofit fontScale="90000"/>
          </a:bodyPr>
          <a:lstStyle/>
          <a:p>
            <a:br>
              <a:rPr lang="en-US" sz="1600" b="1" dirty="0">
                <a:latin typeface="Gill Sans MT" panose="020B0502020104020203" pitchFamily="34" charset="77"/>
              </a:rPr>
            </a:br>
            <a:br>
              <a:rPr lang="en-US" sz="1600" b="1" dirty="0">
                <a:latin typeface="Gill Sans MT" panose="020B0502020104020203" pitchFamily="34" charset="77"/>
              </a:rPr>
            </a:br>
            <a:r>
              <a:rPr lang="en-US" sz="2000" b="1" dirty="0">
                <a:latin typeface="Gill Sans MT" panose="020B0502020104020203" pitchFamily="34" charset="77"/>
              </a:rPr>
              <a:t>K-PS2-2 Motion and Stability: Forces and Interactions </a:t>
            </a:r>
            <a:r>
              <a:rPr lang="en-US" sz="2000" dirty="0">
                <a:latin typeface="Gill Sans MT" panose="020B0502020104020203" pitchFamily="34" charset="77"/>
              </a:rPr>
              <a:t>Analyze data to determine if a design solution works as intended to change the speed or direction of an object with a push or a pull. </a:t>
            </a:r>
            <a:br>
              <a:rPr lang="en-US" sz="2000" dirty="0">
                <a:latin typeface="Gill Sans MT" panose="020B0502020104020203" pitchFamily="34" charset="77"/>
              </a:rPr>
            </a:br>
            <a:br>
              <a:rPr lang="en-US" sz="2000" dirty="0">
                <a:latin typeface="Gill Sans MT" panose="020B0502020104020203" pitchFamily="34" charset="77"/>
              </a:rPr>
            </a:br>
            <a:r>
              <a:rPr lang="en-US" sz="1800" b="1" dirty="0">
                <a:latin typeface="Gill Sans MT" panose="020B0502020104020203" pitchFamily="34" charset="77"/>
              </a:rPr>
              <a:t>3rd grade </a:t>
            </a:r>
            <a:br>
              <a:rPr lang="en-US" sz="1800" dirty="0">
                <a:latin typeface="Gill Sans MT" panose="020B0502020104020203" pitchFamily="34" charset="77"/>
              </a:rPr>
            </a:br>
            <a:r>
              <a:rPr lang="en-US" sz="1800" b="1" dirty="0">
                <a:latin typeface="Gill Sans MT" panose="020B0502020104020203" pitchFamily="34" charset="77"/>
              </a:rPr>
              <a:t>3-PS2-1 Motion and Stability: Forces and Interactions </a:t>
            </a:r>
            <a:r>
              <a:rPr lang="en-US" sz="1800" dirty="0">
                <a:latin typeface="Gill Sans MT" panose="020B0502020104020203" pitchFamily="34" charset="77"/>
              </a:rPr>
              <a:t>Plan and conduct an investigation to provide evidence of the effects of balanced and unbalanced forces on the motion of an object. </a:t>
            </a:r>
            <a:br>
              <a:rPr lang="en-US" dirty="0">
                <a:latin typeface="Gill Sans MT" panose="020B0502020104020203" pitchFamily="34" charset="77"/>
              </a:rPr>
            </a:br>
            <a:br>
              <a:rPr lang="en-US" sz="2000" dirty="0">
                <a:latin typeface="Gill Sans MT" panose="020B0502020104020203" pitchFamily="34" charset="77"/>
              </a:rPr>
            </a:br>
            <a:r>
              <a:rPr lang="en-US" sz="2000" b="1" dirty="0">
                <a:latin typeface="Gill Sans MT" panose="020B0502020104020203" pitchFamily="34" charset="77"/>
              </a:rPr>
              <a:t>3rd grade </a:t>
            </a:r>
            <a:br>
              <a:rPr lang="en-US" sz="2000" dirty="0">
                <a:latin typeface="Gill Sans MT" panose="020B0502020104020203" pitchFamily="34" charset="77"/>
              </a:rPr>
            </a:br>
            <a:r>
              <a:rPr lang="en-US" sz="2000" b="1" dirty="0">
                <a:latin typeface="Gill Sans MT" panose="020B0502020104020203" pitchFamily="34" charset="77"/>
              </a:rPr>
              <a:t>3-PS2-2 Motion and Stability: Forces and Interactions </a:t>
            </a:r>
            <a:r>
              <a:rPr lang="en-US" sz="2000" dirty="0">
                <a:latin typeface="Gill Sans MT" panose="020B0502020104020203" pitchFamily="34" charset="77"/>
              </a:rPr>
              <a:t>Make observations and/or measurements of an object’s motion to provide evidence that a pattern can be used to predict future motion. </a:t>
            </a:r>
            <a:br>
              <a:rPr lang="en-US" sz="2000" dirty="0">
                <a:latin typeface="Gill Sans MT" panose="020B0502020104020203" pitchFamily="34" charset="77"/>
              </a:rPr>
            </a:br>
            <a:br>
              <a:rPr lang="en-US" sz="2000" dirty="0">
                <a:latin typeface="Gill Sans MT" panose="020B0502020104020203" pitchFamily="34" charset="77"/>
              </a:rPr>
            </a:br>
            <a:r>
              <a:rPr lang="en-US" sz="1800" b="1" dirty="0">
                <a:latin typeface="Gill Sans MT" panose="020B0502020104020203" pitchFamily="34" charset="77"/>
              </a:rPr>
              <a:t>4th grade </a:t>
            </a:r>
            <a:br>
              <a:rPr lang="en-US" sz="1800" dirty="0">
                <a:latin typeface="Gill Sans MT" panose="020B0502020104020203" pitchFamily="34" charset="77"/>
              </a:rPr>
            </a:br>
            <a:r>
              <a:rPr lang="en-US" sz="1800" b="1" dirty="0">
                <a:latin typeface="Gill Sans MT" panose="020B0502020104020203" pitchFamily="34" charset="77"/>
              </a:rPr>
              <a:t>4-PS3-2 Energy </a:t>
            </a:r>
            <a:r>
              <a:rPr lang="en-US" sz="1800" dirty="0">
                <a:latin typeface="Gill Sans MT" panose="020B0502020104020203" pitchFamily="34" charset="77"/>
              </a:rPr>
              <a:t>Make observations to provide evidence that energy can be transferred from place to place by sound, light, heat, and electric currents. </a:t>
            </a:r>
            <a:br>
              <a:rPr lang="en-US" dirty="0"/>
            </a:br>
            <a:br>
              <a:rPr lang="en-US" dirty="0"/>
            </a:br>
            <a:endParaRPr lang="en-US" sz="4800" dirty="0"/>
          </a:p>
        </p:txBody>
      </p:sp>
      <p:pic>
        <p:nvPicPr>
          <p:cNvPr id="7" name="Content Placeholder 6">
            <a:extLst>
              <a:ext uri="{FF2B5EF4-FFF2-40B4-BE49-F238E27FC236}">
                <a16:creationId xmlns:a16="http://schemas.microsoft.com/office/drawing/2014/main" id="{2D13E3B3-DC55-7242-9F2A-81C734860165}"/>
              </a:ext>
            </a:extLst>
          </p:cNvPr>
          <p:cNvPicPr>
            <a:picLocks noGrp="1" noChangeAspect="1"/>
          </p:cNvPicPr>
          <p:nvPr>
            <p:ph idx="1"/>
          </p:nvPr>
        </p:nvPicPr>
        <p:blipFill rotWithShape="1">
          <a:blip r:embed="rId2"/>
          <a:srcRect t="612" r="1" b="4479"/>
          <a:stretch/>
        </p:blipFill>
        <p:spPr>
          <a:xfrm>
            <a:off x="951882" y="965595"/>
            <a:ext cx="5632217" cy="4808332"/>
          </a:xfrm>
          <a:prstGeom prst="rect">
            <a:avLst/>
          </a:prstGeom>
          <a:effectLst/>
        </p:spPr>
      </p:pic>
      <p:sp>
        <p:nvSpPr>
          <p:cNvPr id="4" name="TextBox 3">
            <a:extLst>
              <a:ext uri="{FF2B5EF4-FFF2-40B4-BE49-F238E27FC236}">
                <a16:creationId xmlns:a16="http://schemas.microsoft.com/office/drawing/2014/main" id="{28E22699-1EB7-C94B-AEF0-467853EE87AD}"/>
              </a:ext>
            </a:extLst>
          </p:cNvPr>
          <p:cNvSpPr txBox="1"/>
          <p:nvPr/>
        </p:nvSpPr>
        <p:spPr>
          <a:xfrm>
            <a:off x="1899042" y="5773927"/>
            <a:ext cx="4196958" cy="1107996"/>
          </a:xfrm>
          <a:prstGeom prst="rect">
            <a:avLst/>
          </a:prstGeom>
          <a:noFill/>
        </p:spPr>
        <p:txBody>
          <a:bodyPr wrap="square" rtlCol="0">
            <a:spAutoFit/>
          </a:bodyPr>
          <a:lstStyle/>
          <a:p>
            <a:pPr algn="ctr"/>
            <a:r>
              <a:rPr lang="en-US" sz="2000" b="1" dirty="0">
                <a:latin typeface="Juice ITC" pitchFamily="82" charset="77"/>
              </a:rPr>
              <a:t>Lessons Prepared</a:t>
            </a:r>
          </a:p>
          <a:p>
            <a:pPr marL="342900" indent="-342900">
              <a:buAutoNum type="arabicPeriod"/>
            </a:pPr>
            <a:r>
              <a:rPr lang="en-US" sz="1400" dirty="0">
                <a:latin typeface="Gill Sans MT" panose="020B0502020104020203" pitchFamily="34" charset="77"/>
              </a:rPr>
              <a:t>Investigating Forces:  Pushing and Pulling </a:t>
            </a:r>
          </a:p>
          <a:p>
            <a:pPr marL="342900" indent="-342900">
              <a:buAutoNum type="arabicPeriod"/>
            </a:pPr>
            <a:r>
              <a:rPr lang="en-US" sz="1400" dirty="0">
                <a:latin typeface="Gill Sans MT" panose="020B0502020104020203" pitchFamily="34" charset="77"/>
              </a:rPr>
              <a:t>Analyzing Movement of Objects</a:t>
            </a:r>
          </a:p>
          <a:p>
            <a:pPr marL="342900" indent="-342900">
              <a:buAutoNum type="arabicPeriod"/>
            </a:pPr>
            <a:r>
              <a:rPr lang="en-US" sz="1400" dirty="0">
                <a:latin typeface="Gill Sans MT" panose="020B0502020104020203" pitchFamily="34" charset="77"/>
              </a:rPr>
              <a:t>Investigating Forces</a:t>
            </a:r>
            <a:r>
              <a:rPr lang="en-US" dirty="0"/>
              <a:t>	</a:t>
            </a:r>
          </a:p>
        </p:txBody>
      </p:sp>
    </p:spTree>
    <p:extLst>
      <p:ext uri="{BB962C8B-B14F-4D97-AF65-F5344CB8AC3E}">
        <p14:creationId xmlns:p14="http://schemas.microsoft.com/office/powerpoint/2010/main" val="28035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0A45-42A5-844B-B49A-431B822AB615}"/>
              </a:ext>
            </a:extLst>
          </p:cNvPr>
          <p:cNvSpPr>
            <a:spLocks noGrp="1"/>
          </p:cNvSpPr>
          <p:nvPr>
            <p:ph type="title"/>
          </p:nvPr>
        </p:nvSpPr>
        <p:spPr>
          <a:xfrm>
            <a:off x="7774474" y="519421"/>
            <a:ext cx="3601719" cy="1860051"/>
          </a:xfrm>
          <a:noFill/>
        </p:spPr>
        <p:txBody>
          <a:bodyPr vert="horz" lIns="91440" tIns="45720" rIns="91440" bIns="45720" rtlCol="0" anchor="b">
            <a:normAutofit fontScale="90000"/>
          </a:bodyPr>
          <a:lstStyle/>
          <a:p>
            <a:br>
              <a:rPr lang="en-US" sz="4800" dirty="0">
                <a:latin typeface="Juice ITC" pitchFamily="82" charset="77"/>
              </a:rPr>
            </a:br>
            <a:br>
              <a:rPr lang="en-US" sz="4800" dirty="0">
                <a:latin typeface="Juice ITC" pitchFamily="82" charset="77"/>
              </a:rPr>
            </a:br>
            <a:br>
              <a:rPr lang="en-US" sz="4800" dirty="0">
                <a:latin typeface="Juice ITC" pitchFamily="82" charset="77"/>
              </a:rPr>
            </a:br>
            <a:br>
              <a:rPr lang="en-US" sz="4800" dirty="0">
                <a:latin typeface="Juice ITC" pitchFamily="82" charset="77"/>
              </a:rPr>
            </a:br>
            <a:br>
              <a:rPr lang="en-US" sz="4800" dirty="0">
                <a:latin typeface="Juice ITC" pitchFamily="82" charset="77"/>
              </a:rPr>
            </a:br>
            <a:br>
              <a:rPr lang="en-US" sz="4800" dirty="0">
                <a:latin typeface="Juice ITC" pitchFamily="82" charset="77"/>
              </a:rPr>
            </a:br>
            <a:endParaRPr lang="en-US" sz="3600" dirty="0">
              <a:latin typeface="Juice ITC" pitchFamily="82" charset="77"/>
            </a:endParaRPr>
          </a:p>
        </p:txBody>
      </p:sp>
      <p:pic>
        <p:nvPicPr>
          <p:cNvPr id="4" name="Content Placeholder 3">
            <a:extLst>
              <a:ext uri="{FF2B5EF4-FFF2-40B4-BE49-F238E27FC236}">
                <a16:creationId xmlns:a16="http://schemas.microsoft.com/office/drawing/2014/main" id="{B36485F7-5853-C640-A0D9-F03A18A782BF}"/>
              </a:ext>
            </a:extLst>
          </p:cNvPr>
          <p:cNvPicPr>
            <a:picLocks noGrp="1" noChangeAspect="1"/>
          </p:cNvPicPr>
          <p:nvPr>
            <p:ph idx="1"/>
          </p:nvPr>
        </p:nvPicPr>
        <p:blipFill rotWithShape="1">
          <a:blip r:embed="rId2"/>
          <a:srcRect l="2226" r="6475" b="2"/>
          <a:stretch/>
        </p:blipFill>
        <p:spPr>
          <a:xfrm>
            <a:off x="815807" y="804672"/>
            <a:ext cx="5934456" cy="5248656"/>
          </a:xfrm>
          <a:prstGeom prst="rect">
            <a:avLst/>
          </a:prstGeom>
          <a:effectLst/>
        </p:spPr>
      </p:pic>
      <p:sp>
        <p:nvSpPr>
          <p:cNvPr id="3" name="TextBox 2">
            <a:extLst>
              <a:ext uri="{FF2B5EF4-FFF2-40B4-BE49-F238E27FC236}">
                <a16:creationId xmlns:a16="http://schemas.microsoft.com/office/drawing/2014/main" id="{E4F20A50-B3B1-FA46-9AA9-8124741ED00E}"/>
              </a:ext>
            </a:extLst>
          </p:cNvPr>
          <p:cNvSpPr txBox="1"/>
          <p:nvPr/>
        </p:nvSpPr>
        <p:spPr>
          <a:xfrm>
            <a:off x="7114717" y="1222576"/>
            <a:ext cx="3601719" cy="4832092"/>
          </a:xfrm>
          <a:prstGeom prst="rect">
            <a:avLst/>
          </a:prstGeom>
          <a:noFill/>
        </p:spPr>
        <p:txBody>
          <a:bodyPr wrap="square" rtlCol="0">
            <a:spAutoFit/>
          </a:bodyPr>
          <a:lstStyle/>
          <a:p>
            <a:r>
              <a:rPr lang="en-US" sz="1600" b="1" dirty="0">
                <a:latin typeface="Gill Sans MT" panose="020B0502020104020203" pitchFamily="34" charset="77"/>
              </a:rPr>
              <a:t>4th grade </a:t>
            </a:r>
            <a:endParaRPr lang="en-US" sz="1600" dirty="0">
              <a:latin typeface="Gill Sans MT" panose="020B0502020104020203" pitchFamily="34" charset="77"/>
            </a:endParaRPr>
          </a:p>
          <a:p>
            <a:r>
              <a:rPr lang="en-US" sz="1600" b="1" dirty="0">
                <a:latin typeface="Gill Sans MT" panose="020B0502020104020203" pitchFamily="34" charset="77"/>
              </a:rPr>
              <a:t>4-LS1-1 From Molecules to Organisms: Structures and Processes </a:t>
            </a:r>
            <a:r>
              <a:rPr lang="en-US" sz="1600" dirty="0">
                <a:latin typeface="Gill Sans MT" panose="020B0502020104020203" pitchFamily="34" charset="77"/>
              </a:rPr>
              <a:t>Construct an argument that plants and animals have internal and external structures that function to support survival, growth, behavior, and reproduction. </a:t>
            </a:r>
          </a:p>
          <a:p>
            <a:endParaRPr lang="en-US" sz="1600" dirty="0">
              <a:latin typeface="Gill Sans MT" panose="020B0502020104020203" pitchFamily="34" charset="77"/>
            </a:endParaRPr>
          </a:p>
          <a:p>
            <a:r>
              <a:rPr lang="en-US" sz="1600" b="1" dirty="0">
                <a:latin typeface="Gill Sans MT" panose="020B0502020104020203" pitchFamily="34" charset="77"/>
              </a:rPr>
              <a:t>5th grade  </a:t>
            </a:r>
            <a:endParaRPr lang="en-US" sz="1600" dirty="0">
              <a:latin typeface="Gill Sans MT" panose="020B0502020104020203" pitchFamily="34" charset="77"/>
            </a:endParaRPr>
          </a:p>
          <a:p>
            <a:r>
              <a:rPr lang="en-US" sz="1600" b="1" dirty="0">
                <a:latin typeface="Gill Sans MT" panose="020B0502020104020203" pitchFamily="34" charset="77"/>
              </a:rPr>
              <a:t>5-LS1-1 From Molecules to Organisms: Structures and Processes </a:t>
            </a:r>
            <a:r>
              <a:rPr lang="en-US" sz="1600" dirty="0">
                <a:latin typeface="Gill Sans MT" panose="020B0502020104020203" pitchFamily="34" charset="77"/>
              </a:rPr>
              <a:t>Support an argument that plants get the materials they need for growth chiefly from air and water. </a:t>
            </a:r>
          </a:p>
          <a:p>
            <a:endParaRPr lang="en-US" sz="2400" dirty="0">
              <a:latin typeface="Juice ITC" pitchFamily="82" charset="77"/>
            </a:endParaRPr>
          </a:p>
          <a:p>
            <a:endParaRPr lang="en-US" sz="2400" dirty="0">
              <a:latin typeface="Juice ITC" pitchFamily="82" charset="77"/>
            </a:endParaRPr>
          </a:p>
          <a:p>
            <a:r>
              <a:rPr lang="en-US" sz="2000" b="1" dirty="0">
                <a:latin typeface="Juice ITC" pitchFamily="82" charset="77"/>
              </a:rPr>
              <a:t>Lesson Prepared</a:t>
            </a:r>
          </a:p>
        </p:txBody>
      </p:sp>
    </p:spTree>
    <p:extLst>
      <p:ext uri="{BB962C8B-B14F-4D97-AF65-F5344CB8AC3E}">
        <p14:creationId xmlns:p14="http://schemas.microsoft.com/office/powerpoint/2010/main" val="230389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3B82-5C7B-8249-AF7F-46E39FCC5BD7}"/>
              </a:ext>
            </a:extLst>
          </p:cNvPr>
          <p:cNvSpPr>
            <a:spLocks noGrp="1"/>
          </p:cNvSpPr>
          <p:nvPr>
            <p:ph type="title"/>
          </p:nvPr>
        </p:nvSpPr>
        <p:spPr>
          <a:xfrm>
            <a:off x="6820487" y="299494"/>
            <a:ext cx="4180887" cy="6857999"/>
          </a:xfrm>
        </p:spPr>
        <p:txBody>
          <a:bodyPr vert="horz" lIns="91440" tIns="45720" rIns="91440" bIns="45720" rtlCol="0" anchor="ctr">
            <a:normAutofit fontScale="90000"/>
          </a:bodyPr>
          <a:lstStyle/>
          <a:p>
            <a:br>
              <a:rPr lang="en-US" sz="2000" b="1" dirty="0">
                <a:latin typeface="Gill Sans MT" panose="020B0502020104020203" pitchFamily="34" charset="77"/>
              </a:rPr>
            </a:br>
            <a:br>
              <a:rPr lang="en-US" sz="2000" b="1" dirty="0">
                <a:latin typeface="Gill Sans MT" panose="020B0502020104020203" pitchFamily="34" charset="77"/>
              </a:rPr>
            </a:br>
            <a:r>
              <a:rPr lang="en-US" sz="1800" b="1" dirty="0">
                <a:latin typeface="Gill Sans MT" panose="020B0502020104020203" pitchFamily="34" charset="77"/>
              </a:rPr>
              <a:t>1st grade </a:t>
            </a:r>
            <a:br>
              <a:rPr lang="en-US" sz="1800" dirty="0">
                <a:latin typeface="Gill Sans MT" panose="020B0502020104020203" pitchFamily="34" charset="77"/>
              </a:rPr>
            </a:br>
            <a:r>
              <a:rPr lang="en-US" sz="1800" b="1" dirty="0">
                <a:latin typeface="Gill Sans MT" panose="020B0502020104020203" pitchFamily="34" charset="77"/>
              </a:rPr>
              <a:t>1-LS1-1 From Molecules to Organisms: Structures and Processes </a:t>
            </a:r>
            <a:r>
              <a:rPr lang="en-US" sz="1800" dirty="0">
                <a:latin typeface="Gill Sans MT" panose="020B0502020104020203" pitchFamily="34" charset="77"/>
              </a:rPr>
              <a:t>Use materials to design a solution to a human problem by mimicking how plants and/or animals use their external parts to help them survive, grow, and meet their needs. </a:t>
            </a:r>
            <a:br>
              <a:rPr lang="en-US" sz="1800" dirty="0">
                <a:latin typeface="Gill Sans MT" panose="020B0502020104020203" pitchFamily="34" charset="77"/>
              </a:rPr>
            </a:br>
            <a:br>
              <a:rPr lang="en-US" sz="1800" dirty="0">
                <a:latin typeface="Gill Sans MT" panose="020B0502020104020203" pitchFamily="34" charset="77"/>
              </a:rPr>
            </a:br>
            <a:r>
              <a:rPr lang="en-US" sz="1800" b="1" dirty="0">
                <a:latin typeface="Gill Sans MT" panose="020B0502020104020203" pitchFamily="34" charset="77"/>
              </a:rPr>
              <a:t>2</a:t>
            </a:r>
            <a:r>
              <a:rPr lang="en-US" sz="1800" b="1" baseline="30000" dirty="0">
                <a:latin typeface="Gill Sans MT" panose="020B0502020104020203" pitchFamily="34" charset="77"/>
              </a:rPr>
              <a:t>nd</a:t>
            </a:r>
            <a:r>
              <a:rPr lang="en-US" sz="1800" b="1" dirty="0">
                <a:latin typeface="Gill Sans MT" panose="020B0502020104020203" pitchFamily="34" charset="77"/>
              </a:rPr>
              <a:t> grade</a:t>
            </a:r>
            <a:br>
              <a:rPr lang="en-US" sz="1800" dirty="0">
                <a:latin typeface="Gill Sans MT" panose="020B0502020104020203" pitchFamily="34" charset="77"/>
              </a:rPr>
            </a:br>
            <a:r>
              <a:rPr lang="en-US" sz="1800" b="1" dirty="0">
                <a:latin typeface="Gill Sans MT" panose="020B0502020104020203" pitchFamily="34" charset="77"/>
              </a:rPr>
              <a:t>2-LS2-2 Ecosystems: Interactions, Energy, and Dynamics </a:t>
            </a:r>
            <a:r>
              <a:rPr lang="en-US" sz="1800" dirty="0">
                <a:latin typeface="Gill Sans MT" panose="020B0502020104020203" pitchFamily="34" charset="77"/>
              </a:rPr>
              <a:t>Develop a simple model that mimics the function of an animal in dispersing seeds or  pollinating plants. </a:t>
            </a:r>
            <a:br>
              <a:rPr lang="en-US" sz="1800" dirty="0">
                <a:latin typeface="Gill Sans MT" panose="020B0502020104020203" pitchFamily="34" charset="77"/>
              </a:rPr>
            </a:br>
            <a:br>
              <a:rPr lang="en-US" sz="1800" dirty="0">
                <a:latin typeface="Gill Sans MT" panose="020B0502020104020203" pitchFamily="34" charset="77"/>
              </a:rPr>
            </a:br>
            <a:r>
              <a:rPr lang="en-US" sz="1800" b="1" dirty="0">
                <a:latin typeface="Gill Sans MT" panose="020B0502020104020203" pitchFamily="34" charset="77"/>
              </a:rPr>
              <a:t>2-LS2-1 Ecosystems: Interactions, Energy, and Dynamics  </a:t>
            </a:r>
            <a:r>
              <a:rPr lang="en-US" sz="1800" dirty="0">
                <a:latin typeface="Gill Sans MT" panose="020B0502020104020203" pitchFamily="34" charset="77"/>
              </a:rPr>
              <a:t>Plan and conduct an investigation to determine if plants need sunlight and water to grow.</a:t>
            </a:r>
            <a:br>
              <a:rPr lang="en-US" altLang="en-US" sz="1900" i="1" dirty="0">
                <a:latin typeface="Gill Sans MT" panose="020B0502020104020203" pitchFamily="34" charset="77"/>
                <a:ea typeface="ＭＳ Ｐゴシック" panose="020B0600070205080204" pitchFamily="34" charset="-128"/>
              </a:rPr>
            </a:br>
            <a:br>
              <a:rPr lang="en-US" altLang="en-US" sz="1900" i="1" dirty="0">
                <a:latin typeface="Gill Sans MT" panose="020B0502020104020203" pitchFamily="34" charset="77"/>
                <a:ea typeface="ＭＳ Ｐゴシック" panose="020B0600070205080204" pitchFamily="34" charset="-128"/>
              </a:rPr>
            </a:br>
            <a:br>
              <a:rPr lang="en-US" altLang="en-US" sz="1900" i="1" dirty="0">
                <a:latin typeface="Gill Sans MT" panose="020B0502020104020203" pitchFamily="34" charset="77"/>
                <a:ea typeface="ＭＳ Ｐゴシック" panose="020B0600070205080204" pitchFamily="34" charset="-128"/>
              </a:rPr>
            </a:br>
            <a:r>
              <a:rPr lang="en-US" altLang="en-US" sz="2700" b="1" dirty="0">
                <a:latin typeface="Juice ITC" pitchFamily="82" charset="77"/>
                <a:ea typeface="ＭＳ Ｐゴシック" panose="020B0600070205080204" pitchFamily="34" charset="-128"/>
              </a:rPr>
              <a:t>Lessons and Materials  Prepared</a:t>
            </a:r>
            <a:br>
              <a:rPr lang="en-US" altLang="en-US" sz="1800" i="1" dirty="0">
                <a:latin typeface="Gill Sans MT" panose="020B0502020104020203" pitchFamily="34" charset="77"/>
                <a:ea typeface="ＭＳ Ｐゴシック" panose="020B0600070205080204" pitchFamily="34" charset="-128"/>
              </a:rPr>
            </a:br>
            <a:br>
              <a:rPr lang="en-US" altLang="en-US" sz="1800" i="1" dirty="0">
                <a:latin typeface="Gill Sans MT" panose="020B0502020104020203" pitchFamily="34" charset="77"/>
                <a:ea typeface="ＭＳ Ｐゴシック" panose="020B0600070205080204" pitchFamily="34" charset="-128"/>
              </a:rPr>
            </a:br>
            <a:r>
              <a:rPr lang="en-US" altLang="en-US" sz="1800" i="1" dirty="0">
                <a:latin typeface="Gill Sans MT" panose="020B0502020104020203" pitchFamily="34" charset="77"/>
                <a:ea typeface="ＭＳ Ｐゴシック" panose="020B0600070205080204" pitchFamily="34" charset="-128"/>
              </a:rPr>
              <a:t>Read Aloud</a:t>
            </a:r>
            <a:br>
              <a:rPr lang="en-US" sz="1800" dirty="0">
                <a:latin typeface="Gill Sans MT" panose="020B0502020104020203" pitchFamily="34" charset="77"/>
              </a:rPr>
            </a:br>
            <a:r>
              <a:rPr lang="en-US" sz="1600" dirty="0">
                <a:latin typeface="Gill Sans MT" panose="020B0502020104020203" pitchFamily="34" charset="77"/>
                <a:hlinkClick r:id="rId2"/>
              </a:rPr>
              <a:t>https://www.youtube.com/watch?v=kZ8VXanJUz8</a:t>
            </a:r>
            <a:br>
              <a:rPr lang="en-US" sz="1600" dirty="0">
                <a:latin typeface="Gill Sans MT" panose="020B0502020104020203" pitchFamily="34" charset="77"/>
              </a:rPr>
            </a:br>
            <a:br>
              <a:rPr lang="en-US" sz="1600" dirty="0">
                <a:latin typeface="Gill Sans MT" panose="020B0502020104020203" pitchFamily="34" charset="77"/>
              </a:rPr>
            </a:br>
            <a:r>
              <a:rPr lang="en-US" sz="1600" b="1" dirty="0">
                <a:latin typeface="Gill Sans MT" panose="020B0502020104020203" pitchFamily="34" charset="77"/>
              </a:rPr>
              <a:t>Seeds Moving All Around Song</a:t>
            </a:r>
            <a:br>
              <a:rPr lang="en-US" sz="1600" dirty="0">
                <a:latin typeface="Gill Sans MT" panose="020B0502020104020203" pitchFamily="34" charset="77"/>
              </a:rPr>
            </a:br>
            <a:r>
              <a:rPr lang="en-US" sz="1600" dirty="0">
                <a:latin typeface="Gill Sans MT" panose="020B0502020104020203" pitchFamily="34" charset="77"/>
                <a:hlinkClick r:id="rId3"/>
              </a:rPr>
              <a:t>https://www.youtube.com/watch?v=3CCOWHa-qfc</a:t>
            </a:r>
            <a:r>
              <a:rPr lang="en-US" sz="1600" dirty="0">
                <a:latin typeface="Gill Sans MT" panose="020B0502020104020203" pitchFamily="34" charset="77"/>
              </a:rPr>
              <a:t> </a:t>
            </a:r>
            <a:br>
              <a:rPr lang="en-US" sz="1600" dirty="0">
                <a:latin typeface="Gill Sans MT" panose="020B0502020104020203" pitchFamily="34" charset="77"/>
              </a:rPr>
            </a:br>
            <a:br>
              <a:rPr lang="en-US" sz="2000" dirty="0">
                <a:latin typeface="Gill Sans MT" panose="020B0502020104020203" pitchFamily="34" charset="77"/>
              </a:rPr>
            </a:br>
            <a:r>
              <a:rPr lang="en-US" sz="2000" dirty="0"/>
              <a:t> </a:t>
            </a:r>
            <a:br>
              <a:rPr lang="en-US" sz="2000" dirty="0"/>
            </a:br>
            <a:endParaRPr lang="en-US" sz="2000" dirty="0"/>
          </a:p>
        </p:txBody>
      </p:sp>
      <p:pic>
        <p:nvPicPr>
          <p:cNvPr id="4" name="Picture 7">
            <a:extLst>
              <a:ext uri="{FF2B5EF4-FFF2-40B4-BE49-F238E27FC236}">
                <a16:creationId xmlns:a16="http://schemas.microsoft.com/office/drawing/2014/main" id="{E5F05ADF-55E2-AD49-BC4A-499B79077655}"/>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8101" r="-2" b="15804"/>
          <a:stretch/>
        </p:blipFill>
        <p:spPr bwMode="auto">
          <a:xfrm>
            <a:off x="955360" y="756376"/>
            <a:ext cx="5632217" cy="5015774"/>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9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0CEC6-9008-B84B-95D4-A86B0EEE75FA}"/>
              </a:ext>
            </a:extLst>
          </p:cNvPr>
          <p:cNvSpPr>
            <a:spLocks noGrp="1"/>
          </p:cNvSpPr>
          <p:nvPr>
            <p:ph type="title"/>
          </p:nvPr>
        </p:nvSpPr>
        <p:spPr>
          <a:xfrm>
            <a:off x="6212117" y="383400"/>
            <a:ext cx="4805996" cy="2602868"/>
          </a:xfrm>
        </p:spPr>
        <p:txBody>
          <a:bodyPr vert="horz" lIns="91440" tIns="45720" rIns="91440" bIns="45720" rtlCol="0" anchor="t">
            <a:normAutofit fontScale="90000"/>
          </a:bodyPr>
          <a:lstStyle/>
          <a:p>
            <a:r>
              <a:rPr lang="en-US" sz="1800" b="1" dirty="0">
                <a:latin typeface="Gill Sans MT" panose="020B0502020104020203" pitchFamily="34" charset="77"/>
              </a:rPr>
              <a:t>1st grade </a:t>
            </a:r>
            <a:br>
              <a:rPr lang="en-US" sz="1800" dirty="0">
                <a:latin typeface="Gill Sans MT" panose="020B0502020104020203" pitchFamily="34" charset="77"/>
              </a:rPr>
            </a:br>
            <a:r>
              <a:rPr lang="en-US" sz="1800" b="1" dirty="0">
                <a:latin typeface="Gill Sans MT" panose="020B0502020104020203" pitchFamily="34" charset="77"/>
              </a:rPr>
              <a:t>1-LS1-1 From Molecules to Organisms: Structures and Processes </a:t>
            </a:r>
            <a:r>
              <a:rPr lang="en-US" sz="1800" dirty="0">
                <a:latin typeface="Gill Sans MT" panose="020B0502020104020203" pitchFamily="34" charset="77"/>
              </a:rPr>
              <a:t>Use materials to design a solution to a human problem by mimicking how plants and/or animals use their external parts to help them survive, grow, and meet their needs. </a:t>
            </a:r>
            <a:br>
              <a:rPr lang="en-US" sz="1800" dirty="0">
                <a:latin typeface="Gill Sans MT" panose="020B0502020104020203" pitchFamily="34" charset="77"/>
              </a:rPr>
            </a:br>
            <a:br>
              <a:rPr lang="en-US" sz="1800" dirty="0">
                <a:latin typeface="Gill Sans MT" panose="020B0502020104020203" pitchFamily="34" charset="77"/>
              </a:rPr>
            </a:br>
            <a:r>
              <a:rPr lang="en-US" sz="1800" b="1" dirty="0">
                <a:latin typeface="Gill Sans MT" panose="020B0502020104020203" pitchFamily="34" charset="77"/>
              </a:rPr>
              <a:t>2</a:t>
            </a:r>
            <a:r>
              <a:rPr lang="en-US" sz="1800" b="1" baseline="30000" dirty="0">
                <a:latin typeface="Gill Sans MT" panose="020B0502020104020203" pitchFamily="34" charset="77"/>
              </a:rPr>
              <a:t>nd</a:t>
            </a:r>
            <a:r>
              <a:rPr lang="en-US" sz="1800" b="1" dirty="0">
                <a:latin typeface="Gill Sans MT" panose="020B0502020104020203" pitchFamily="34" charset="77"/>
              </a:rPr>
              <a:t> grade</a:t>
            </a:r>
            <a:br>
              <a:rPr lang="en-US" sz="1800" dirty="0">
                <a:latin typeface="Gill Sans MT" panose="020B0502020104020203" pitchFamily="34" charset="77"/>
              </a:rPr>
            </a:br>
            <a:r>
              <a:rPr lang="en-US" sz="1800" b="1" dirty="0">
                <a:latin typeface="Gill Sans MT" panose="020B0502020104020203" pitchFamily="34" charset="77"/>
              </a:rPr>
              <a:t>2-LS2-2 Ecosystems: Interactions, Energy, and Dynamics </a:t>
            </a:r>
            <a:r>
              <a:rPr lang="en-US" sz="1800" dirty="0">
                <a:latin typeface="Gill Sans MT" panose="020B0502020104020203" pitchFamily="34" charset="77"/>
              </a:rPr>
              <a:t>Develop a simple model that mimics the function of an animal in dispersing seeds or  pollinating plants. </a:t>
            </a:r>
            <a:br>
              <a:rPr lang="en-US" sz="1800" dirty="0">
                <a:latin typeface="Gill Sans MT" panose="020B0502020104020203" pitchFamily="34" charset="77"/>
              </a:rPr>
            </a:br>
            <a:br>
              <a:rPr lang="en-US" sz="1800" dirty="0">
                <a:latin typeface="Gill Sans MT" panose="020B0502020104020203" pitchFamily="34" charset="77"/>
              </a:rPr>
            </a:br>
            <a:r>
              <a:rPr lang="en-US" sz="1800" b="1" dirty="0">
                <a:latin typeface="Gill Sans MT" panose="020B0502020104020203" pitchFamily="34" charset="77"/>
              </a:rPr>
              <a:t>2-LS2-1 Ecosystems: Interactions, Energy, and Dynamics  </a:t>
            </a:r>
            <a:r>
              <a:rPr lang="en-US" sz="1800" dirty="0">
                <a:latin typeface="Gill Sans MT" panose="020B0502020104020203" pitchFamily="34" charset="77"/>
              </a:rPr>
              <a:t>Plan and conduct an investigation to determine if plants need sunlight and water to grow.</a:t>
            </a:r>
            <a:br>
              <a:rPr lang="en-US" altLang="en-US" sz="1900" i="1" dirty="0">
                <a:latin typeface="Gill Sans MT" panose="020B0502020104020203" pitchFamily="34" charset="77"/>
                <a:ea typeface="ＭＳ Ｐゴシック" panose="020B0600070205080204" pitchFamily="34" charset="-128"/>
              </a:rPr>
            </a:br>
            <a:br>
              <a:rPr lang="en-US" sz="1800" b="1" dirty="0">
                <a:latin typeface="Gill Sans MT" panose="020B0502020104020203" pitchFamily="34" charset="77"/>
              </a:rPr>
            </a:br>
            <a:br>
              <a:rPr lang="en-US" sz="1800" b="1" dirty="0">
                <a:latin typeface="Gill Sans MT" panose="020B0502020104020203" pitchFamily="34" charset="77"/>
              </a:rPr>
            </a:br>
            <a:r>
              <a:rPr lang="en-US" sz="1800" b="1" dirty="0">
                <a:latin typeface="Gill Sans MT" panose="020B0502020104020203" pitchFamily="34" charset="77"/>
              </a:rPr>
              <a:t>5</a:t>
            </a:r>
            <a:r>
              <a:rPr lang="en-US" sz="1800" b="1" baseline="30000" dirty="0">
                <a:latin typeface="Gill Sans MT" panose="020B0502020104020203" pitchFamily="34" charset="77"/>
              </a:rPr>
              <a:t>th</a:t>
            </a:r>
            <a:r>
              <a:rPr lang="en-US" sz="1800" b="1" dirty="0">
                <a:latin typeface="Gill Sans MT" panose="020B0502020104020203" pitchFamily="34" charset="77"/>
              </a:rPr>
              <a:t> Grade</a:t>
            </a:r>
            <a:br>
              <a:rPr lang="en-US" sz="1800" b="1" dirty="0">
                <a:latin typeface="Gill Sans MT" panose="020B0502020104020203" pitchFamily="34" charset="77"/>
              </a:rPr>
            </a:br>
            <a:r>
              <a:rPr lang="en-US" sz="1800" b="1" dirty="0">
                <a:latin typeface="Gill Sans MT" panose="020B0502020104020203" pitchFamily="34" charset="77"/>
              </a:rPr>
              <a:t>5-LS2-1 Ecosystems: Interactions, Energy, and Dynamics </a:t>
            </a:r>
            <a:r>
              <a:rPr lang="en-US" sz="1800" dirty="0">
                <a:latin typeface="Gill Sans MT" panose="020B0502020104020203" pitchFamily="34" charset="77"/>
              </a:rPr>
              <a:t>Develop a model to describe the movement of matter among plants, animals, decomposers, and the environment. </a:t>
            </a:r>
            <a:br>
              <a:rPr lang="en-US" dirty="0"/>
            </a:br>
            <a:br>
              <a:rPr lang="en-US" dirty="0">
                <a:solidFill>
                  <a:srgbClr val="000000"/>
                </a:solidFill>
              </a:rPr>
            </a:br>
            <a:r>
              <a:rPr lang="en-US" sz="2200" b="1" dirty="0">
                <a:solidFill>
                  <a:srgbClr val="000000"/>
                </a:solidFill>
                <a:latin typeface="Juice ITC" pitchFamily="82" charset="77"/>
              </a:rPr>
              <a:t>Lesson Prepared</a:t>
            </a:r>
          </a:p>
        </p:txBody>
      </p:sp>
      <p:pic>
        <p:nvPicPr>
          <p:cNvPr id="4" name="Content Placeholder 7">
            <a:extLst>
              <a:ext uri="{FF2B5EF4-FFF2-40B4-BE49-F238E27FC236}">
                <a16:creationId xmlns:a16="http://schemas.microsoft.com/office/drawing/2014/main" id="{C724EF42-5E77-6346-8BFA-8B0328004012}"/>
              </a:ext>
            </a:extLst>
          </p:cNvPr>
          <p:cNvPicPr>
            <a:picLocks noGrp="1"/>
          </p:cNvPicPr>
          <p:nvPr>
            <p:ph idx="1"/>
          </p:nvPr>
        </p:nvPicPr>
        <p:blipFill rotWithShape="1">
          <a:blip r:embed="rId2">
            <a:alphaModFix/>
            <a:extLst>
              <a:ext uri="{28A0092B-C50C-407E-A947-70E740481C1C}">
                <a14:useLocalDpi xmlns:a14="http://schemas.microsoft.com/office/drawing/2010/main" val="0"/>
              </a:ext>
            </a:extLst>
          </a:blip>
          <a:srcRect t="2644" b="2698"/>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73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FED7-89BC-3C49-9592-2830DA06CC5E}"/>
              </a:ext>
            </a:extLst>
          </p:cNvPr>
          <p:cNvSpPr>
            <a:spLocks noGrp="1"/>
          </p:cNvSpPr>
          <p:nvPr>
            <p:ph type="title"/>
          </p:nvPr>
        </p:nvSpPr>
        <p:spPr>
          <a:xfrm>
            <a:off x="7296873" y="518563"/>
            <a:ext cx="3398518" cy="5255364"/>
          </a:xfrm>
        </p:spPr>
        <p:txBody>
          <a:bodyPr vert="horz" lIns="91440" tIns="45720" rIns="91440" bIns="45720" rtlCol="0" anchor="ctr">
            <a:normAutofit/>
          </a:bodyPr>
          <a:lstStyle/>
          <a:p>
            <a:r>
              <a:rPr lang="en-US" sz="1600" b="1" dirty="0">
                <a:latin typeface="Gill Sans MT" panose="020B0502020104020203" pitchFamily="34" charset="77"/>
              </a:rPr>
              <a:t>2nd grade </a:t>
            </a:r>
            <a:br>
              <a:rPr lang="en-US" sz="1600" dirty="0">
                <a:latin typeface="Gill Sans MT" panose="020B0502020104020203" pitchFamily="34" charset="77"/>
              </a:rPr>
            </a:br>
            <a:r>
              <a:rPr lang="en-US" sz="1600" b="1" dirty="0">
                <a:latin typeface="Gill Sans MT" panose="020B0502020104020203" pitchFamily="34" charset="77"/>
              </a:rPr>
              <a:t>2-ESS2-2 Earth's Systems </a:t>
            </a:r>
            <a:r>
              <a:rPr lang="en-US" sz="1600" dirty="0">
                <a:latin typeface="Gill Sans MT" panose="020B0502020104020203" pitchFamily="34" charset="77"/>
              </a:rPr>
              <a:t>Develop a model to represent the shapes and kinds of land and bodies of water in an area. </a:t>
            </a:r>
          </a:p>
        </p:txBody>
      </p:sp>
      <p:pic>
        <p:nvPicPr>
          <p:cNvPr id="5" name="Content Placeholder 4">
            <a:extLst>
              <a:ext uri="{FF2B5EF4-FFF2-40B4-BE49-F238E27FC236}">
                <a16:creationId xmlns:a16="http://schemas.microsoft.com/office/drawing/2014/main" id="{5DAC32CD-A1E6-5340-B5EF-2C8C137183BD}"/>
              </a:ext>
            </a:extLst>
          </p:cNvPr>
          <p:cNvPicPr>
            <a:picLocks noGrp="1" noChangeAspect="1"/>
          </p:cNvPicPr>
          <p:nvPr>
            <p:ph idx="1"/>
          </p:nvPr>
        </p:nvPicPr>
        <p:blipFill rotWithShape="1">
          <a:blip r:embed="rId2"/>
          <a:srcRect r="4240" b="-3"/>
          <a:stretch/>
        </p:blipFill>
        <p:spPr>
          <a:xfrm>
            <a:off x="951882" y="965595"/>
            <a:ext cx="5632217" cy="4808332"/>
          </a:xfrm>
          <a:prstGeom prst="rect">
            <a:avLst/>
          </a:prstGeom>
          <a:effectLst/>
        </p:spPr>
      </p:pic>
    </p:spTree>
    <p:extLst>
      <p:ext uri="{BB962C8B-B14F-4D97-AF65-F5344CB8AC3E}">
        <p14:creationId xmlns:p14="http://schemas.microsoft.com/office/powerpoint/2010/main" val="309571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16FE-F517-6B43-877F-ACC24254577B}"/>
              </a:ext>
            </a:extLst>
          </p:cNvPr>
          <p:cNvSpPr>
            <a:spLocks noGrp="1"/>
          </p:cNvSpPr>
          <p:nvPr>
            <p:ph type="title"/>
          </p:nvPr>
        </p:nvSpPr>
        <p:spPr>
          <a:xfrm>
            <a:off x="304796" y="73152"/>
            <a:ext cx="3444240" cy="818388"/>
          </a:xfrm>
        </p:spPr>
        <p:txBody>
          <a:bodyPr vert="horz" lIns="91440" tIns="45720" rIns="91440" bIns="45720" rtlCol="0" anchor="b">
            <a:normAutofit/>
          </a:bodyPr>
          <a:lstStyle/>
          <a:p>
            <a:r>
              <a:rPr lang="en-US" sz="1600" dirty="0">
                <a:latin typeface="Gill Sans MT" panose="020B0502020104020203" pitchFamily="34" charset="77"/>
              </a:rPr>
              <a:t>Sustainability topic</a:t>
            </a:r>
          </a:p>
        </p:txBody>
      </p:sp>
      <p:sp>
        <p:nvSpPr>
          <p:cNvPr id="17" name="Content Placeholder 16">
            <a:extLst>
              <a:ext uri="{FF2B5EF4-FFF2-40B4-BE49-F238E27FC236}">
                <a16:creationId xmlns:a16="http://schemas.microsoft.com/office/drawing/2014/main" id="{BBD6E772-F18C-4A1A-804E-A6C7BE05C174}"/>
              </a:ext>
            </a:extLst>
          </p:cNvPr>
          <p:cNvSpPr>
            <a:spLocks noGrp="1"/>
          </p:cNvSpPr>
          <p:nvPr>
            <p:ph idx="1"/>
          </p:nvPr>
        </p:nvSpPr>
        <p:spPr>
          <a:xfrm>
            <a:off x="304796" y="859327"/>
            <a:ext cx="4232610" cy="5231475"/>
          </a:xfrm>
        </p:spPr>
        <p:txBody>
          <a:bodyPr anchor="ctr">
            <a:normAutofit fontScale="77500" lnSpcReduction="20000"/>
          </a:bodyPr>
          <a:lstStyle/>
          <a:p>
            <a:pPr marL="0" indent="0">
              <a:buNone/>
            </a:pPr>
            <a:r>
              <a:rPr lang="en-US" sz="2100" b="1" dirty="0">
                <a:latin typeface="Gill Sans MT" panose="020B0502020104020203" pitchFamily="34" charset="77"/>
              </a:rPr>
              <a:t>3-LS4-3 Biological Evolution: Unity and Diversity </a:t>
            </a:r>
            <a:r>
              <a:rPr lang="en-US" sz="2100" dirty="0">
                <a:latin typeface="Gill Sans MT" panose="020B0502020104020203" pitchFamily="34" charset="77"/>
              </a:rPr>
              <a:t>Construct an argument with evidence that in a particular habitat some organisms can survive well, some survive less well, and some cannot survive at all. </a:t>
            </a:r>
          </a:p>
          <a:p>
            <a:pPr marL="0" indent="0">
              <a:buNone/>
            </a:pPr>
            <a:r>
              <a:rPr lang="en-US" sz="2100" dirty="0">
                <a:latin typeface="Gill Sans MT" panose="020B0502020104020203" pitchFamily="34" charset="77"/>
              </a:rPr>
              <a:t> </a:t>
            </a:r>
          </a:p>
          <a:p>
            <a:pPr marL="0" indent="0">
              <a:lnSpc>
                <a:spcPct val="100000"/>
              </a:lnSpc>
              <a:spcBef>
                <a:spcPts val="0"/>
              </a:spcBef>
              <a:buNone/>
            </a:pPr>
            <a:r>
              <a:rPr lang="en-US" sz="2100" b="1" dirty="0">
                <a:latin typeface="Gill Sans MT" panose="020B0502020104020203" pitchFamily="34" charset="77"/>
              </a:rPr>
              <a:t>3rd grade </a:t>
            </a:r>
            <a:endParaRPr lang="en-US" sz="2100" dirty="0">
              <a:latin typeface="Gill Sans MT" panose="020B0502020104020203" pitchFamily="34" charset="77"/>
            </a:endParaRPr>
          </a:p>
          <a:p>
            <a:pPr marL="0" indent="0">
              <a:lnSpc>
                <a:spcPct val="100000"/>
              </a:lnSpc>
              <a:spcBef>
                <a:spcPts val="0"/>
              </a:spcBef>
              <a:buNone/>
            </a:pPr>
            <a:r>
              <a:rPr lang="en-US" sz="2100" b="1" dirty="0">
                <a:latin typeface="Gill Sans MT" panose="020B0502020104020203" pitchFamily="34" charset="77"/>
              </a:rPr>
              <a:t>3-LS4-4 Biological Evolution: Unity and Diversity </a:t>
            </a:r>
            <a:r>
              <a:rPr lang="en-US" sz="2100" dirty="0">
                <a:latin typeface="Gill Sans MT" panose="020B0502020104020203" pitchFamily="34" charset="77"/>
              </a:rPr>
              <a:t>Make a claim about the merit of a solution to a problem caused when the environment changes and the types of plants and animals that live there may change.</a:t>
            </a:r>
          </a:p>
          <a:p>
            <a:pPr marL="0" indent="0">
              <a:lnSpc>
                <a:spcPct val="100000"/>
              </a:lnSpc>
              <a:spcBef>
                <a:spcPts val="0"/>
              </a:spcBef>
              <a:buNone/>
            </a:pPr>
            <a:endParaRPr lang="en-US" sz="2100" dirty="0">
              <a:latin typeface="Gill Sans MT" panose="020B0502020104020203" pitchFamily="34" charset="77"/>
            </a:endParaRPr>
          </a:p>
          <a:p>
            <a:pPr marL="0" indent="0">
              <a:buNone/>
            </a:pPr>
            <a:r>
              <a:rPr lang="en-US" sz="2100" b="1" dirty="0">
                <a:latin typeface="Gill Sans MT" panose="020B0502020104020203" pitchFamily="34" charset="77"/>
              </a:rPr>
              <a:t>5th grade </a:t>
            </a:r>
            <a:endParaRPr lang="en-US" sz="2100" dirty="0">
              <a:latin typeface="Gill Sans MT" panose="020B0502020104020203" pitchFamily="34" charset="77"/>
            </a:endParaRPr>
          </a:p>
          <a:p>
            <a:pPr marL="0" indent="0">
              <a:buNone/>
            </a:pPr>
            <a:r>
              <a:rPr lang="en-US" sz="2100" b="1" dirty="0">
                <a:latin typeface="Gill Sans MT" panose="020B0502020104020203" pitchFamily="34" charset="77"/>
              </a:rPr>
              <a:t>5-ESS2-1 Earth's Systems </a:t>
            </a:r>
            <a:r>
              <a:rPr lang="en-US" sz="2100" dirty="0">
                <a:latin typeface="Gill Sans MT" panose="020B0502020104020203" pitchFamily="34" charset="77"/>
              </a:rPr>
              <a:t>Develop a model using an example to describe ways the geosphere, biosphere, hydrosphere, and/or atmosphere interact. </a:t>
            </a:r>
          </a:p>
          <a:p>
            <a:r>
              <a:rPr lang="en-US" sz="2100" dirty="0">
                <a:latin typeface="Gill Sans MT" panose="020B0502020104020203" pitchFamily="34" charset="77"/>
              </a:rPr>
              <a:t> </a:t>
            </a:r>
          </a:p>
          <a:p>
            <a:endParaRPr lang="en-US" sz="1800" dirty="0">
              <a:latin typeface="Gill Sans MT" panose="020B0502020104020203" pitchFamily="34" charset="77"/>
            </a:endParaRPr>
          </a:p>
          <a:p>
            <a:pPr marL="0" indent="0">
              <a:buNone/>
            </a:pPr>
            <a:r>
              <a:rPr lang="en-US" sz="2600" b="1" dirty="0">
                <a:latin typeface="Juice ITC" pitchFamily="82" charset="77"/>
              </a:rPr>
              <a:t>Lessons Prepared</a:t>
            </a:r>
          </a:p>
        </p:txBody>
      </p:sp>
      <p:pic>
        <p:nvPicPr>
          <p:cNvPr id="5" name="Picture 4">
            <a:extLst>
              <a:ext uri="{FF2B5EF4-FFF2-40B4-BE49-F238E27FC236}">
                <a16:creationId xmlns:a16="http://schemas.microsoft.com/office/drawing/2014/main" id="{F26B5492-1A7E-F942-9B40-97D31881B8A5}"/>
              </a:ext>
            </a:extLst>
          </p:cNvPr>
          <p:cNvPicPr>
            <a:picLocks noChangeAspect="1"/>
          </p:cNvPicPr>
          <p:nvPr/>
        </p:nvPicPr>
        <p:blipFill rotWithShape="1">
          <a:blip r:embed="rId2"/>
          <a:srcRect l="9639" r="12486"/>
          <a:stretch/>
        </p:blipFill>
        <p:spPr>
          <a:xfrm>
            <a:off x="4893522" y="876716"/>
            <a:ext cx="3356266" cy="5248865"/>
          </a:xfrm>
          <a:prstGeom prst="rect">
            <a:avLst/>
          </a:prstGeom>
        </p:spPr>
      </p:pic>
      <p:pic>
        <p:nvPicPr>
          <p:cNvPr id="4" name="Content Placeholder 3">
            <a:extLst>
              <a:ext uri="{FF2B5EF4-FFF2-40B4-BE49-F238E27FC236}">
                <a16:creationId xmlns:a16="http://schemas.microsoft.com/office/drawing/2014/main" id="{F9889448-976D-9544-84EA-1C97BF13D176}"/>
              </a:ext>
            </a:extLst>
          </p:cNvPr>
          <p:cNvPicPr>
            <a:picLocks noChangeAspect="1"/>
          </p:cNvPicPr>
          <p:nvPr/>
        </p:nvPicPr>
        <p:blipFill rotWithShape="1">
          <a:blip r:embed="rId3"/>
          <a:srcRect r="1834"/>
          <a:stretch/>
        </p:blipFill>
        <p:spPr>
          <a:xfrm>
            <a:off x="8551536" y="891540"/>
            <a:ext cx="3335668" cy="5216652"/>
          </a:xfrm>
          <a:prstGeom prst="rect">
            <a:avLst/>
          </a:prstGeom>
        </p:spPr>
      </p:pic>
    </p:spTree>
    <p:extLst>
      <p:ext uri="{BB962C8B-B14F-4D97-AF65-F5344CB8AC3E}">
        <p14:creationId xmlns:p14="http://schemas.microsoft.com/office/powerpoint/2010/main" val="1938318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1583</Words>
  <Application>Microsoft Macintosh PowerPoint</Application>
  <PresentationFormat>Widescreen</PresentationFormat>
  <Paragraphs>77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Gill Sans MT</vt:lpstr>
      <vt:lpstr>Juice ITC</vt:lpstr>
      <vt:lpstr>Tw Cen MT</vt:lpstr>
      <vt:lpstr>Office Theme</vt:lpstr>
      <vt:lpstr>      Suggested Science Books   Integrated Science and Literacy Lessons and Accompanying Activities with NGSS and CC Standards  </vt:lpstr>
      <vt:lpstr>    Kindergarten  K-ESS3-2 Earth and Human Activity Ask questions to obtain information about the purpose of weather forecasting to prepare for, and respond to, severe weather.  Grade 3 3-LS4-4 Biological Evolution: Unity and Diversity Make a claim about the merit of a solution to a problem caused when the environment changes and the types of plants and animals that live there may change.*   </vt:lpstr>
      <vt:lpstr>4th grade  4-PS3-3 Energy Ask questions and predict outcomes about the changes in energy that occur when objects collide.   4-PS3-4 Energy  Apply scientific ideas to design, test, and refine a device that converts energy from one form to another.   5th grade  5-PS3-1 Energy Use models to describe that energy in animals’ food (used for body repair, growth, motion, and to maintain body warmth) was once energy from the sun.     Lesson Script Prepared </vt:lpstr>
      <vt:lpstr>  K-PS2-2 Motion and Stability: Forces and Interactions Analyze data to determine if a design solution works as intended to change the speed or direction of an object with a push or a pull.   3rd grade  3-PS2-1 Motion and Stability: Forces and Interactions Plan and conduct an investigation to provide evidence of the effects of balanced and unbalanced forces on the motion of an object.   3rd grade  3-PS2-2 Motion and Stability: Forces and Interactions Make observations and/or measurements of an object’s motion to provide evidence that a pattern can be used to predict future motion.   4th grade  4-PS3-2 Energy Make observations to provide evidence that energy can be transferred from place to place by sound, light, heat, and electric currents.   </vt:lpstr>
      <vt:lpstr>      </vt:lpstr>
      <vt:lpstr>  1st grade  1-LS1-1 From Molecules to Organisms: Structures and Processes Use materials to design a solution to a human problem by mimicking how plants and/or animals use their external parts to help them survive, grow, and meet their needs.   2nd grade 2-LS2-2 Ecosystems: Interactions, Energy, and Dynamics Develop a simple model that mimics the function of an animal in dispersing seeds or  pollinating plants.   2-LS2-1 Ecosystems: Interactions, Energy, and Dynamics  Plan and conduct an investigation to determine if plants need sunlight and water to grow.   Lessons and Materials  Prepared  Read Aloud https://www.youtube.com/watch?v=kZ8VXanJUz8  Seeds Moving All Around Song https://www.youtube.com/watch?v=3CCOWHa-qfc     </vt:lpstr>
      <vt:lpstr>1st grade  1-LS1-1 From Molecules to Organisms: Structures and Processes Use materials to design a solution to a human problem by mimicking how plants and/or animals use their external parts to help them survive, grow, and meet their needs.   2nd grade 2-LS2-2 Ecosystems: Interactions, Energy, and Dynamics Develop a simple model that mimics the function of an animal in dispersing seeds or  pollinating plants.   2-LS2-1 Ecosystems: Interactions, Energy, and Dynamics  Plan and conduct an investigation to determine if plants need sunlight and water to grow.   5th Grade 5-LS2-1 Ecosystems: Interactions, Energy, and Dynamics Develop a model to describe the movement of matter among plants, animals, decomposers, and the environment.   Lesson Prepared</vt:lpstr>
      <vt:lpstr>2nd grade  2-ESS2-2 Earth's Systems Develop a model to represent the shapes and kinds of land and bodies of water in an area. </vt:lpstr>
      <vt:lpstr>Sustainability topic</vt:lpstr>
      <vt:lpstr>2nd grade  2-LS4-1 Biological Evolution: Unity and Diversity Make observations of plants and animals to compare the diversity of life in different habitats.  </vt:lpstr>
      <vt:lpstr>1st grade  1-LS1-1 From Molecules to Organisms: Structures and Processes Use materials to design a solution to a human problem by mimicking how plants and/or animals use their external parts to help them survive, grow, and meet their needs.  4th grade  4-PS3-1 Energy Use evidence to construct an explanation relating the speed of an object to the energy of that object.   </vt:lpstr>
      <vt:lpstr>4th grade  4-ESS3-1 Earth and Human Activity Obtain and combine information to describe that energy and fuels are derived from natural resources and their uses affect the environment.  </vt:lpstr>
      <vt:lpstr>4-ESS1-1 Earth's Place in the Universe Identify evidence from patterns in rock formations and fossils in rock layers to support an explanation for changes in a landscape over time.    </vt:lpstr>
      <vt:lpstr>PowerPoint Presentation</vt:lpstr>
      <vt:lpstr>Kindergarten  K-LS1-1 From Molecules to Organisms: Structures and Processes Use observations to describe patterns of what plants and animals (including humans) need to survive.   1st grade  1-LS1-1 From Molecules to Organisms: Structures and Processes Use materials to design a solution to a human problem by mimicking how plants and/or animals use their external parts to help them survive, grow, and meet their needs.*   3rd grade  3-LS4-2 Biological Evolution: Unity and Diversity Use evidence to construct an explanation for how the variations in characteristics among individuals of the same species may provide advantages in surviving, finding mates, and reproducing.    </vt:lpstr>
      <vt:lpstr>PowerPoint Presentation</vt:lpstr>
      <vt:lpstr>    Problem Solving   Questions Prepared  to Accompany 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Suggested Science Books   Integrated Science and Literacy Lessons and Accompanying Activities with NGSS and CC Standards  </dc:title>
  <dc:creator>Reinhartz, Judy</dc:creator>
  <cp:lastModifiedBy>Microsoft Office User</cp:lastModifiedBy>
  <cp:revision>5</cp:revision>
  <dcterms:created xsi:type="dcterms:W3CDTF">2020-04-17T01:35:45Z</dcterms:created>
  <dcterms:modified xsi:type="dcterms:W3CDTF">2020-05-02T02:28:32Z</dcterms:modified>
</cp:coreProperties>
</file>