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60" r:id="rId2"/>
    <p:sldId id="256" r:id="rId3"/>
    <p:sldId id="257" r:id="rId4"/>
    <p:sldId id="271" r:id="rId5"/>
    <p:sldId id="258" r:id="rId6"/>
    <p:sldId id="261" r:id="rId7"/>
    <p:sldId id="299" r:id="rId8"/>
    <p:sldId id="300" r:id="rId9"/>
    <p:sldId id="301" r:id="rId10"/>
    <p:sldId id="303" r:id="rId11"/>
    <p:sldId id="302" r:id="rId12"/>
    <p:sldId id="272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273" r:id="rId21"/>
    <p:sldId id="311" r:id="rId22"/>
    <p:sldId id="312" r:id="rId23"/>
    <p:sldId id="313" r:id="rId24"/>
    <p:sldId id="314" r:id="rId25"/>
    <p:sldId id="262" r:id="rId26"/>
    <p:sldId id="315" r:id="rId27"/>
    <p:sldId id="316" r:id="rId28"/>
    <p:sldId id="317" r:id="rId29"/>
    <p:sldId id="318" r:id="rId30"/>
    <p:sldId id="319" r:id="rId31"/>
    <p:sldId id="320" r:id="rId32"/>
    <p:sldId id="321" r:id="rId33"/>
    <p:sldId id="263" r:id="rId34"/>
    <p:sldId id="274" r:id="rId35"/>
    <p:sldId id="264" r:id="rId36"/>
    <p:sldId id="322" r:id="rId37"/>
    <p:sldId id="323" r:id="rId38"/>
    <p:sldId id="275" r:id="rId39"/>
    <p:sldId id="294" r:id="rId40"/>
    <p:sldId id="265" r:id="rId41"/>
    <p:sldId id="276" r:id="rId42"/>
    <p:sldId id="280" r:id="rId43"/>
    <p:sldId id="324" r:id="rId44"/>
    <p:sldId id="325" r:id="rId45"/>
    <p:sldId id="326" r:id="rId46"/>
    <p:sldId id="327" r:id="rId47"/>
    <p:sldId id="328" r:id="rId48"/>
    <p:sldId id="281" r:id="rId49"/>
    <p:sldId id="282" r:id="rId50"/>
    <p:sldId id="329" r:id="rId51"/>
    <p:sldId id="330" r:id="rId52"/>
    <p:sldId id="331" r:id="rId53"/>
    <p:sldId id="332" r:id="rId54"/>
    <p:sldId id="283" r:id="rId55"/>
    <p:sldId id="284" r:id="rId56"/>
    <p:sldId id="297" r:id="rId57"/>
    <p:sldId id="285" r:id="rId58"/>
    <p:sldId id="286" r:id="rId59"/>
    <p:sldId id="287" r:id="rId60"/>
    <p:sldId id="293" r:id="rId61"/>
    <p:sldId id="333" r:id="rId62"/>
    <p:sldId id="289" r:id="rId63"/>
    <p:sldId id="290" r:id="rId64"/>
    <p:sldId id="334" r:id="rId65"/>
    <p:sldId id="269" r:id="rId66"/>
    <p:sldId id="296" r:id="rId67"/>
    <p:sldId id="336" r:id="rId68"/>
    <p:sldId id="335" r:id="rId69"/>
    <p:sldId id="338" r:id="rId70"/>
    <p:sldId id="339" r:id="rId71"/>
    <p:sldId id="337" r:id="rId72"/>
    <p:sldId id="291" r:id="rId73"/>
    <p:sldId id="340" r:id="rId74"/>
    <p:sldId id="341" r:id="rId75"/>
    <p:sldId id="342" r:id="rId76"/>
    <p:sldId id="343" r:id="rId77"/>
    <p:sldId id="292" r:id="rId7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2"/>
    <p:restoredTop sz="94745"/>
  </p:normalViewPr>
  <p:slideViewPr>
    <p:cSldViewPr>
      <p:cViewPr varScale="1">
        <p:scale>
          <a:sx n="102" d="100"/>
          <a:sy n="102" d="100"/>
        </p:scale>
        <p:origin x="176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C4641-B56F-6149-BC43-FC9DA9E86E3E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5EB7D7-570B-404E-8D14-F97230C4E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1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52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40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09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31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082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32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73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4085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40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84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85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1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04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384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52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767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328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838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491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44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15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6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060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42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346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151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86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5EB7D7-570B-404E-8D14-F97230C4EEF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14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8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3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46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69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94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4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35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34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48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68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11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37B5E-E96B-43AA-A338-2B19272AC8CF}" type="datetimeFigureOut">
              <a:rPr lang="en-US" smtClean="0"/>
              <a:t>5/10/21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32872-FAFB-4900-94FA-A41ED11FD2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0" Type="http://schemas.openxmlformats.org/officeDocument/2006/relationships/image" Target="../media/image29.pn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image" Target="../media/image32.gif"/><Relationship Id="rId7" Type="http://schemas.openxmlformats.org/officeDocument/2006/relationships/image" Target="../media/image3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gif"/><Relationship Id="rId11" Type="http://schemas.openxmlformats.org/officeDocument/2006/relationships/image" Target="../media/image40.gif"/><Relationship Id="rId5" Type="http://schemas.openxmlformats.org/officeDocument/2006/relationships/image" Target="../media/image34.gif"/><Relationship Id="rId10" Type="http://schemas.openxmlformats.org/officeDocument/2006/relationships/image" Target="../media/image39.gif"/><Relationship Id="rId4" Type="http://schemas.openxmlformats.org/officeDocument/2006/relationships/image" Target="../media/image33.gif"/><Relationship Id="rId9" Type="http://schemas.openxmlformats.org/officeDocument/2006/relationships/image" Target="../media/image38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51.png"/><Relationship Id="rId4" Type="http://schemas.openxmlformats.org/officeDocument/2006/relationships/image" Target="../media/image60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72.png"/><Relationship Id="rId4" Type="http://schemas.openxmlformats.org/officeDocument/2006/relationships/image" Target="../media/image6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g"/><Relationship Id="rId5" Type="http://schemas.openxmlformats.org/officeDocument/2006/relationships/image" Target="../media/image10.png"/><Relationship Id="rId4" Type="http://schemas.openxmlformats.org/officeDocument/2006/relationships/image" Target="../media/image6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7E9A082-7895-6E4B-A2B1-A7C3B69096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033" y="3777896"/>
            <a:ext cx="7800444" cy="1780133"/>
          </a:xfrm>
        </p:spPr>
        <p:txBody>
          <a:bodyPr>
            <a:normAutofit fontScale="92500" lnSpcReduction="10000"/>
          </a:bodyPr>
          <a:lstStyle/>
          <a:p>
            <a:r>
              <a:rPr lang="en-US" sz="21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Mission</a:t>
            </a:r>
            <a:endParaRPr lang="en-US" sz="150" dirty="0">
              <a:solidFill>
                <a:schemeClr val="bg2">
                  <a:lumMod val="20000"/>
                  <a:lumOff val="8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1950" dirty="0">
                <a:solidFill>
                  <a:schemeClr val="bg2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inspire the inner scientist in Santa </a:t>
            </a:r>
            <a:r>
              <a:rPr lang="en-US" sz="1800" dirty="0">
                <a:solidFill>
                  <a:schemeClr val="bg2">
                    <a:lumMod val="20000"/>
                    <a:lumOff val="8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 students by creating STEM learning and discovery opportunities through our network of volunteer scientists, engineers, and other STEM professionals.</a:t>
            </a:r>
          </a:p>
          <a:p>
            <a:r>
              <a:rPr lang="en-US" sz="2925" b="1" dirty="0">
                <a:solidFill>
                  <a:srgbClr val="92D050"/>
                </a:solidFill>
              </a:rPr>
              <a:t>Learn more:  www.sfafs.org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E334AB-F017-CD43-BF5E-34BBC2860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82"/>
          <a:stretch/>
        </p:blipFill>
        <p:spPr>
          <a:xfrm>
            <a:off x="3110397" y="1077839"/>
            <a:ext cx="2678530" cy="1781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6AFE79-37A0-C449-971A-158DE7676AF6}"/>
              </a:ext>
            </a:extLst>
          </p:cNvPr>
          <p:cNvSpPr txBox="1"/>
          <p:nvPr/>
        </p:nvSpPr>
        <p:spPr>
          <a:xfrm>
            <a:off x="718524" y="2993066"/>
            <a:ext cx="7706954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video was created by volunteers from the </a:t>
            </a:r>
          </a:p>
          <a:p>
            <a:pPr algn="ctr"/>
            <a:r>
              <a:rPr lang="en-US" sz="165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Santa Fe Alliance for Science, a 501(c)(3) organization. 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7A310A-CE46-634E-A09F-12D3AE75A7C6}"/>
              </a:ext>
            </a:extLst>
          </p:cNvPr>
          <p:cNvSpPr txBox="1"/>
          <p:nvPr/>
        </p:nvSpPr>
        <p:spPr>
          <a:xfrm>
            <a:off x="4495800" y="61722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417256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5610C0-27FD-0F46-8913-C835DBEA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" b="17215"/>
          <a:stretch/>
        </p:blipFill>
        <p:spPr>
          <a:xfrm>
            <a:off x="2514600" y="1524000"/>
            <a:ext cx="5562600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78746-08BB-8445-888E-FC9298339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1219200"/>
            <a:ext cx="141114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22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5610C0-27FD-0F46-8913-C835DBEA60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0"/>
            <a:ext cx="5562600" cy="441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78746-08BB-8445-888E-FC9298339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1219200"/>
            <a:ext cx="141114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17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80305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64CE3-D47D-A246-9DF3-99350804F464}"/>
              </a:ext>
            </a:extLst>
          </p:cNvPr>
          <p:cNvGrpSpPr/>
          <p:nvPr/>
        </p:nvGrpSpPr>
        <p:grpSpPr>
          <a:xfrm>
            <a:off x="685800" y="1118175"/>
            <a:ext cx="1524001" cy="1244025"/>
            <a:chOff x="685800" y="1118175"/>
            <a:chExt cx="1524001" cy="1244025"/>
          </a:xfrm>
        </p:grpSpPr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C308FAD7-9307-774F-A721-F4302F13292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:a16="http://schemas.microsoft.com/office/drawing/2014/main" id="{E8837B01-ED9B-1A42-A1FA-58EA4E93ED7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96223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64CE3-D47D-A246-9DF3-99350804F464}"/>
              </a:ext>
            </a:extLst>
          </p:cNvPr>
          <p:cNvGrpSpPr/>
          <p:nvPr/>
        </p:nvGrpSpPr>
        <p:grpSpPr>
          <a:xfrm>
            <a:off x="685800" y="1118175"/>
            <a:ext cx="1524001" cy="1244025"/>
            <a:chOff x="685800" y="1118175"/>
            <a:chExt cx="1524001" cy="1244025"/>
          </a:xfrm>
        </p:grpSpPr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C308FAD7-9307-774F-A721-F4302F13292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:a16="http://schemas.microsoft.com/office/drawing/2014/main" id="{E8837B01-ED9B-1A42-A1FA-58EA4E93ED7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9F7B0-71EE-EE48-B0A8-27E1E0CDE186}"/>
              </a:ext>
            </a:extLst>
          </p:cNvPr>
          <p:cNvGrpSpPr/>
          <p:nvPr/>
        </p:nvGrpSpPr>
        <p:grpSpPr>
          <a:xfrm flipV="1">
            <a:off x="1371600" y="1447800"/>
            <a:ext cx="1524001" cy="1295400"/>
            <a:chOff x="685800" y="1118175"/>
            <a:chExt cx="1524001" cy="1244025"/>
          </a:xfrm>
        </p:grpSpPr>
        <p:sp>
          <p:nvSpPr>
            <p:cNvPr id="25" name="Circular Arrow 24">
              <a:extLst>
                <a:ext uri="{FF2B5EF4-FFF2-40B4-BE49-F238E27FC236}">
                  <a16:creationId xmlns:a16="http://schemas.microsoft.com/office/drawing/2014/main" id="{0F5E72AF-1F86-284E-AF4B-639CC271D5A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ircular Arrow 25">
              <a:extLst>
                <a:ext uri="{FF2B5EF4-FFF2-40B4-BE49-F238E27FC236}">
                  <a16:creationId xmlns:a16="http://schemas.microsoft.com/office/drawing/2014/main" id="{65D35E22-D944-9D43-8F80-BA0CAA194B2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22049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64CE3-D47D-A246-9DF3-99350804F464}"/>
              </a:ext>
            </a:extLst>
          </p:cNvPr>
          <p:cNvGrpSpPr/>
          <p:nvPr/>
        </p:nvGrpSpPr>
        <p:grpSpPr>
          <a:xfrm>
            <a:off x="685800" y="1118175"/>
            <a:ext cx="1524001" cy="1244025"/>
            <a:chOff x="685800" y="1118175"/>
            <a:chExt cx="1524001" cy="1244025"/>
          </a:xfrm>
        </p:grpSpPr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C308FAD7-9307-774F-A721-F4302F13292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:a16="http://schemas.microsoft.com/office/drawing/2014/main" id="{E8837B01-ED9B-1A42-A1FA-58EA4E93ED7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9F7B0-71EE-EE48-B0A8-27E1E0CDE186}"/>
              </a:ext>
            </a:extLst>
          </p:cNvPr>
          <p:cNvGrpSpPr/>
          <p:nvPr/>
        </p:nvGrpSpPr>
        <p:grpSpPr>
          <a:xfrm flipV="1">
            <a:off x="1371600" y="1447800"/>
            <a:ext cx="1524001" cy="1295400"/>
            <a:chOff x="685800" y="1118175"/>
            <a:chExt cx="1524001" cy="1244025"/>
          </a:xfrm>
        </p:grpSpPr>
        <p:sp>
          <p:nvSpPr>
            <p:cNvPr id="25" name="Circular Arrow 24">
              <a:extLst>
                <a:ext uri="{FF2B5EF4-FFF2-40B4-BE49-F238E27FC236}">
                  <a16:creationId xmlns:a16="http://schemas.microsoft.com/office/drawing/2014/main" id="{0F5E72AF-1F86-284E-AF4B-639CC271D5A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ircular Arrow 25">
              <a:extLst>
                <a:ext uri="{FF2B5EF4-FFF2-40B4-BE49-F238E27FC236}">
                  <a16:creationId xmlns:a16="http://schemas.microsoft.com/office/drawing/2014/main" id="{65D35E22-D944-9D43-8F80-BA0CAA194B2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9209E5-91BB-8243-83C5-E4219CE461AA}"/>
              </a:ext>
            </a:extLst>
          </p:cNvPr>
          <p:cNvGrpSpPr/>
          <p:nvPr/>
        </p:nvGrpSpPr>
        <p:grpSpPr>
          <a:xfrm>
            <a:off x="2133600" y="1066800"/>
            <a:ext cx="1524001" cy="1244025"/>
            <a:chOff x="685800" y="1118175"/>
            <a:chExt cx="1524001" cy="1244025"/>
          </a:xfrm>
        </p:grpSpPr>
        <p:sp>
          <p:nvSpPr>
            <p:cNvPr id="28" name="Circular Arrow 27">
              <a:extLst>
                <a:ext uri="{FF2B5EF4-FFF2-40B4-BE49-F238E27FC236}">
                  <a16:creationId xmlns:a16="http://schemas.microsoft.com/office/drawing/2014/main" id="{F90F76C7-A526-E54B-8335-AD6B3197223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ircular Arrow 28">
              <a:extLst>
                <a:ext uri="{FF2B5EF4-FFF2-40B4-BE49-F238E27FC236}">
                  <a16:creationId xmlns:a16="http://schemas.microsoft.com/office/drawing/2014/main" id="{273917EB-B776-B344-B114-16C774AF446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25460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64CE3-D47D-A246-9DF3-99350804F464}"/>
              </a:ext>
            </a:extLst>
          </p:cNvPr>
          <p:cNvGrpSpPr/>
          <p:nvPr/>
        </p:nvGrpSpPr>
        <p:grpSpPr>
          <a:xfrm>
            <a:off x="685800" y="1118175"/>
            <a:ext cx="1524001" cy="1244025"/>
            <a:chOff x="685800" y="1118175"/>
            <a:chExt cx="1524001" cy="1244025"/>
          </a:xfrm>
        </p:grpSpPr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C308FAD7-9307-774F-A721-F4302F13292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:a16="http://schemas.microsoft.com/office/drawing/2014/main" id="{E8837B01-ED9B-1A42-A1FA-58EA4E93ED7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9F7B0-71EE-EE48-B0A8-27E1E0CDE186}"/>
              </a:ext>
            </a:extLst>
          </p:cNvPr>
          <p:cNvGrpSpPr/>
          <p:nvPr/>
        </p:nvGrpSpPr>
        <p:grpSpPr>
          <a:xfrm flipV="1">
            <a:off x="1371600" y="1447800"/>
            <a:ext cx="1524001" cy="1295400"/>
            <a:chOff x="685800" y="1118175"/>
            <a:chExt cx="1524001" cy="1244025"/>
          </a:xfrm>
        </p:grpSpPr>
        <p:sp>
          <p:nvSpPr>
            <p:cNvPr id="25" name="Circular Arrow 24">
              <a:extLst>
                <a:ext uri="{FF2B5EF4-FFF2-40B4-BE49-F238E27FC236}">
                  <a16:creationId xmlns:a16="http://schemas.microsoft.com/office/drawing/2014/main" id="{0F5E72AF-1F86-284E-AF4B-639CC271D5A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ircular Arrow 25">
              <a:extLst>
                <a:ext uri="{FF2B5EF4-FFF2-40B4-BE49-F238E27FC236}">
                  <a16:creationId xmlns:a16="http://schemas.microsoft.com/office/drawing/2014/main" id="{65D35E22-D944-9D43-8F80-BA0CAA194B2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9209E5-91BB-8243-83C5-E4219CE461AA}"/>
              </a:ext>
            </a:extLst>
          </p:cNvPr>
          <p:cNvGrpSpPr/>
          <p:nvPr/>
        </p:nvGrpSpPr>
        <p:grpSpPr>
          <a:xfrm>
            <a:off x="2133600" y="1066800"/>
            <a:ext cx="1524001" cy="1244025"/>
            <a:chOff x="685800" y="1118175"/>
            <a:chExt cx="1524001" cy="1244025"/>
          </a:xfrm>
        </p:grpSpPr>
        <p:sp>
          <p:nvSpPr>
            <p:cNvPr id="28" name="Circular Arrow 27">
              <a:extLst>
                <a:ext uri="{FF2B5EF4-FFF2-40B4-BE49-F238E27FC236}">
                  <a16:creationId xmlns:a16="http://schemas.microsoft.com/office/drawing/2014/main" id="{F90F76C7-A526-E54B-8335-AD6B3197223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ircular Arrow 28">
              <a:extLst>
                <a:ext uri="{FF2B5EF4-FFF2-40B4-BE49-F238E27FC236}">
                  <a16:creationId xmlns:a16="http://schemas.microsoft.com/office/drawing/2014/main" id="{273917EB-B776-B344-B114-16C774AF446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581B47-10E4-2749-8C46-74692CF27EDF}"/>
              </a:ext>
            </a:extLst>
          </p:cNvPr>
          <p:cNvGrpSpPr/>
          <p:nvPr/>
        </p:nvGrpSpPr>
        <p:grpSpPr>
          <a:xfrm flipV="1">
            <a:off x="2895599" y="1447800"/>
            <a:ext cx="1524001" cy="1295400"/>
            <a:chOff x="685800" y="1118175"/>
            <a:chExt cx="1524001" cy="1244025"/>
          </a:xfrm>
        </p:grpSpPr>
        <p:sp>
          <p:nvSpPr>
            <p:cNvPr id="37" name="Circular Arrow 36">
              <a:extLst>
                <a:ext uri="{FF2B5EF4-FFF2-40B4-BE49-F238E27FC236}">
                  <a16:creationId xmlns:a16="http://schemas.microsoft.com/office/drawing/2014/main" id="{C5AA8C70-03B3-3244-91C1-42D335787770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ircular Arrow 37">
              <a:extLst>
                <a:ext uri="{FF2B5EF4-FFF2-40B4-BE49-F238E27FC236}">
                  <a16:creationId xmlns:a16="http://schemas.microsoft.com/office/drawing/2014/main" id="{90C9075A-1141-4B46-94EE-D85D6D75699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144933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64CE3-D47D-A246-9DF3-99350804F464}"/>
              </a:ext>
            </a:extLst>
          </p:cNvPr>
          <p:cNvGrpSpPr/>
          <p:nvPr/>
        </p:nvGrpSpPr>
        <p:grpSpPr>
          <a:xfrm>
            <a:off x="685800" y="1118175"/>
            <a:ext cx="1524001" cy="1244025"/>
            <a:chOff x="685800" y="1118175"/>
            <a:chExt cx="1524001" cy="1244025"/>
          </a:xfrm>
        </p:grpSpPr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C308FAD7-9307-774F-A721-F4302F13292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:a16="http://schemas.microsoft.com/office/drawing/2014/main" id="{E8837B01-ED9B-1A42-A1FA-58EA4E93ED7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9F7B0-71EE-EE48-B0A8-27E1E0CDE186}"/>
              </a:ext>
            </a:extLst>
          </p:cNvPr>
          <p:cNvGrpSpPr/>
          <p:nvPr/>
        </p:nvGrpSpPr>
        <p:grpSpPr>
          <a:xfrm flipV="1">
            <a:off x="1371600" y="1447800"/>
            <a:ext cx="1524001" cy="1295400"/>
            <a:chOff x="685800" y="1118175"/>
            <a:chExt cx="1524001" cy="1244025"/>
          </a:xfrm>
        </p:grpSpPr>
        <p:sp>
          <p:nvSpPr>
            <p:cNvPr id="25" name="Circular Arrow 24">
              <a:extLst>
                <a:ext uri="{FF2B5EF4-FFF2-40B4-BE49-F238E27FC236}">
                  <a16:creationId xmlns:a16="http://schemas.microsoft.com/office/drawing/2014/main" id="{0F5E72AF-1F86-284E-AF4B-639CC271D5A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ircular Arrow 25">
              <a:extLst>
                <a:ext uri="{FF2B5EF4-FFF2-40B4-BE49-F238E27FC236}">
                  <a16:creationId xmlns:a16="http://schemas.microsoft.com/office/drawing/2014/main" id="{65D35E22-D944-9D43-8F80-BA0CAA194B2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9209E5-91BB-8243-83C5-E4219CE461AA}"/>
              </a:ext>
            </a:extLst>
          </p:cNvPr>
          <p:cNvGrpSpPr/>
          <p:nvPr/>
        </p:nvGrpSpPr>
        <p:grpSpPr>
          <a:xfrm>
            <a:off x="2133600" y="1066800"/>
            <a:ext cx="1524001" cy="1244025"/>
            <a:chOff x="685800" y="1118175"/>
            <a:chExt cx="1524001" cy="1244025"/>
          </a:xfrm>
        </p:grpSpPr>
        <p:sp>
          <p:nvSpPr>
            <p:cNvPr id="28" name="Circular Arrow 27">
              <a:extLst>
                <a:ext uri="{FF2B5EF4-FFF2-40B4-BE49-F238E27FC236}">
                  <a16:creationId xmlns:a16="http://schemas.microsoft.com/office/drawing/2014/main" id="{F90F76C7-A526-E54B-8335-AD6B3197223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ircular Arrow 28">
              <a:extLst>
                <a:ext uri="{FF2B5EF4-FFF2-40B4-BE49-F238E27FC236}">
                  <a16:creationId xmlns:a16="http://schemas.microsoft.com/office/drawing/2014/main" id="{273917EB-B776-B344-B114-16C774AF446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8D10A8-E27E-2241-BF08-C1F453733B01}"/>
              </a:ext>
            </a:extLst>
          </p:cNvPr>
          <p:cNvGrpSpPr/>
          <p:nvPr/>
        </p:nvGrpSpPr>
        <p:grpSpPr>
          <a:xfrm>
            <a:off x="3657599" y="1066800"/>
            <a:ext cx="1524001" cy="1244025"/>
            <a:chOff x="685800" y="1118175"/>
            <a:chExt cx="1524001" cy="1244025"/>
          </a:xfrm>
        </p:grpSpPr>
        <p:sp>
          <p:nvSpPr>
            <p:cNvPr id="31" name="Circular Arrow 30">
              <a:extLst>
                <a:ext uri="{FF2B5EF4-FFF2-40B4-BE49-F238E27FC236}">
                  <a16:creationId xmlns:a16="http://schemas.microsoft.com/office/drawing/2014/main" id="{683F5408-82A6-9545-AE8C-ABB1379D1FA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Circular Arrow 31">
              <a:extLst>
                <a:ext uri="{FF2B5EF4-FFF2-40B4-BE49-F238E27FC236}">
                  <a16:creationId xmlns:a16="http://schemas.microsoft.com/office/drawing/2014/main" id="{AB860DD4-769E-074D-80AD-DB1BCD8746D9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581B47-10E4-2749-8C46-74692CF27EDF}"/>
              </a:ext>
            </a:extLst>
          </p:cNvPr>
          <p:cNvGrpSpPr/>
          <p:nvPr/>
        </p:nvGrpSpPr>
        <p:grpSpPr>
          <a:xfrm flipV="1">
            <a:off x="2895599" y="1447800"/>
            <a:ext cx="1524001" cy="1295400"/>
            <a:chOff x="685800" y="1118175"/>
            <a:chExt cx="1524001" cy="1244025"/>
          </a:xfrm>
        </p:grpSpPr>
        <p:sp>
          <p:nvSpPr>
            <p:cNvPr id="37" name="Circular Arrow 36">
              <a:extLst>
                <a:ext uri="{FF2B5EF4-FFF2-40B4-BE49-F238E27FC236}">
                  <a16:creationId xmlns:a16="http://schemas.microsoft.com/office/drawing/2014/main" id="{C5AA8C70-03B3-3244-91C1-42D335787770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ircular Arrow 37">
              <a:extLst>
                <a:ext uri="{FF2B5EF4-FFF2-40B4-BE49-F238E27FC236}">
                  <a16:creationId xmlns:a16="http://schemas.microsoft.com/office/drawing/2014/main" id="{90C9075A-1141-4B46-94EE-D85D6D75699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E552-BEF6-3545-9C6C-AD040A0F0626}"/>
              </a:ext>
            </a:extLst>
          </p:cNvPr>
          <p:cNvSpPr txBox="1"/>
          <p:nvPr/>
        </p:nvSpPr>
        <p:spPr>
          <a:xfrm>
            <a:off x="457200" y="548193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Every number is the sum of the previous two numbers</a:t>
            </a:r>
          </a:p>
        </p:txBody>
      </p:sp>
    </p:spTree>
    <p:extLst>
      <p:ext uri="{BB962C8B-B14F-4D97-AF65-F5344CB8AC3E}">
        <p14:creationId xmlns:p14="http://schemas.microsoft.com/office/powerpoint/2010/main" val="21986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64CE3-D47D-A246-9DF3-99350804F464}"/>
              </a:ext>
            </a:extLst>
          </p:cNvPr>
          <p:cNvGrpSpPr/>
          <p:nvPr/>
        </p:nvGrpSpPr>
        <p:grpSpPr>
          <a:xfrm>
            <a:off x="685800" y="1118175"/>
            <a:ext cx="1524001" cy="1244025"/>
            <a:chOff x="685800" y="1118175"/>
            <a:chExt cx="1524001" cy="1244025"/>
          </a:xfrm>
        </p:grpSpPr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C308FAD7-9307-774F-A721-F4302F13292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:a16="http://schemas.microsoft.com/office/drawing/2014/main" id="{E8837B01-ED9B-1A42-A1FA-58EA4E93ED7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9F7B0-71EE-EE48-B0A8-27E1E0CDE186}"/>
              </a:ext>
            </a:extLst>
          </p:cNvPr>
          <p:cNvGrpSpPr/>
          <p:nvPr/>
        </p:nvGrpSpPr>
        <p:grpSpPr>
          <a:xfrm flipV="1">
            <a:off x="1371600" y="1447800"/>
            <a:ext cx="1524001" cy="1295400"/>
            <a:chOff x="685800" y="1118175"/>
            <a:chExt cx="1524001" cy="1244025"/>
          </a:xfrm>
        </p:grpSpPr>
        <p:sp>
          <p:nvSpPr>
            <p:cNvPr id="25" name="Circular Arrow 24">
              <a:extLst>
                <a:ext uri="{FF2B5EF4-FFF2-40B4-BE49-F238E27FC236}">
                  <a16:creationId xmlns:a16="http://schemas.microsoft.com/office/drawing/2014/main" id="{0F5E72AF-1F86-284E-AF4B-639CC271D5A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ircular Arrow 25">
              <a:extLst>
                <a:ext uri="{FF2B5EF4-FFF2-40B4-BE49-F238E27FC236}">
                  <a16:creationId xmlns:a16="http://schemas.microsoft.com/office/drawing/2014/main" id="{65D35E22-D944-9D43-8F80-BA0CAA194B2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9209E5-91BB-8243-83C5-E4219CE461AA}"/>
              </a:ext>
            </a:extLst>
          </p:cNvPr>
          <p:cNvGrpSpPr/>
          <p:nvPr/>
        </p:nvGrpSpPr>
        <p:grpSpPr>
          <a:xfrm>
            <a:off x="2133600" y="1066800"/>
            <a:ext cx="1524001" cy="1244025"/>
            <a:chOff x="685800" y="1118175"/>
            <a:chExt cx="1524001" cy="1244025"/>
          </a:xfrm>
        </p:grpSpPr>
        <p:sp>
          <p:nvSpPr>
            <p:cNvPr id="28" name="Circular Arrow 27">
              <a:extLst>
                <a:ext uri="{FF2B5EF4-FFF2-40B4-BE49-F238E27FC236}">
                  <a16:creationId xmlns:a16="http://schemas.microsoft.com/office/drawing/2014/main" id="{F90F76C7-A526-E54B-8335-AD6B3197223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ircular Arrow 28">
              <a:extLst>
                <a:ext uri="{FF2B5EF4-FFF2-40B4-BE49-F238E27FC236}">
                  <a16:creationId xmlns:a16="http://schemas.microsoft.com/office/drawing/2014/main" id="{273917EB-B776-B344-B114-16C774AF446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8D10A8-E27E-2241-BF08-C1F453733B01}"/>
              </a:ext>
            </a:extLst>
          </p:cNvPr>
          <p:cNvGrpSpPr/>
          <p:nvPr/>
        </p:nvGrpSpPr>
        <p:grpSpPr>
          <a:xfrm>
            <a:off x="3657599" y="1066800"/>
            <a:ext cx="1524001" cy="1244025"/>
            <a:chOff x="685800" y="1118175"/>
            <a:chExt cx="1524001" cy="1244025"/>
          </a:xfrm>
        </p:grpSpPr>
        <p:sp>
          <p:nvSpPr>
            <p:cNvPr id="31" name="Circular Arrow 30">
              <a:extLst>
                <a:ext uri="{FF2B5EF4-FFF2-40B4-BE49-F238E27FC236}">
                  <a16:creationId xmlns:a16="http://schemas.microsoft.com/office/drawing/2014/main" id="{683F5408-82A6-9545-AE8C-ABB1379D1FA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Circular Arrow 31">
              <a:extLst>
                <a:ext uri="{FF2B5EF4-FFF2-40B4-BE49-F238E27FC236}">
                  <a16:creationId xmlns:a16="http://schemas.microsoft.com/office/drawing/2014/main" id="{AB860DD4-769E-074D-80AD-DB1BCD8746D9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7376A7-5BB5-EB42-BB9C-208BE2EB5F35}"/>
              </a:ext>
            </a:extLst>
          </p:cNvPr>
          <p:cNvGrpSpPr/>
          <p:nvPr/>
        </p:nvGrpSpPr>
        <p:grpSpPr>
          <a:xfrm>
            <a:off x="5181598" y="1066800"/>
            <a:ext cx="1905002" cy="1244025"/>
            <a:chOff x="685800" y="1118175"/>
            <a:chExt cx="1524001" cy="1244025"/>
          </a:xfrm>
        </p:grpSpPr>
        <p:sp>
          <p:nvSpPr>
            <p:cNvPr id="34" name="Circular Arrow 33">
              <a:extLst>
                <a:ext uri="{FF2B5EF4-FFF2-40B4-BE49-F238E27FC236}">
                  <a16:creationId xmlns:a16="http://schemas.microsoft.com/office/drawing/2014/main" id="{347B6CAB-2201-0A43-815E-C204ADDE4D3D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Circular Arrow 34">
              <a:extLst>
                <a:ext uri="{FF2B5EF4-FFF2-40B4-BE49-F238E27FC236}">
                  <a16:creationId xmlns:a16="http://schemas.microsoft.com/office/drawing/2014/main" id="{B2F25EC7-F277-D44E-97D5-D5EB139137E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581B47-10E4-2749-8C46-74692CF27EDF}"/>
              </a:ext>
            </a:extLst>
          </p:cNvPr>
          <p:cNvGrpSpPr/>
          <p:nvPr/>
        </p:nvGrpSpPr>
        <p:grpSpPr>
          <a:xfrm flipV="1">
            <a:off x="2895599" y="1447800"/>
            <a:ext cx="1524001" cy="1295400"/>
            <a:chOff x="685800" y="1118175"/>
            <a:chExt cx="1524001" cy="1244025"/>
          </a:xfrm>
        </p:grpSpPr>
        <p:sp>
          <p:nvSpPr>
            <p:cNvPr id="37" name="Circular Arrow 36">
              <a:extLst>
                <a:ext uri="{FF2B5EF4-FFF2-40B4-BE49-F238E27FC236}">
                  <a16:creationId xmlns:a16="http://schemas.microsoft.com/office/drawing/2014/main" id="{C5AA8C70-03B3-3244-91C1-42D335787770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ircular Arrow 37">
              <a:extLst>
                <a:ext uri="{FF2B5EF4-FFF2-40B4-BE49-F238E27FC236}">
                  <a16:creationId xmlns:a16="http://schemas.microsoft.com/office/drawing/2014/main" id="{90C9075A-1141-4B46-94EE-D85D6D75699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632555-63A1-5E48-B737-154A3B6BAA04}"/>
              </a:ext>
            </a:extLst>
          </p:cNvPr>
          <p:cNvGrpSpPr/>
          <p:nvPr/>
        </p:nvGrpSpPr>
        <p:grpSpPr>
          <a:xfrm flipV="1">
            <a:off x="4343400" y="1447800"/>
            <a:ext cx="1905002" cy="1295400"/>
            <a:chOff x="685800" y="1118175"/>
            <a:chExt cx="1524001" cy="1244025"/>
          </a:xfrm>
        </p:grpSpPr>
        <p:sp>
          <p:nvSpPr>
            <p:cNvPr id="40" name="Circular Arrow 39">
              <a:extLst>
                <a:ext uri="{FF2B5EF4-FFF2-40B4-BE49-F238E27FC236}">
                  <a16:creationId xmlns:a16="http://schemas.microsoft.com/office/drawing/2014/main" id="{C8EAF6EC-37B7-DD44-889F-AA229BE1C01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Circular Arrow 40">
              <a:extLst>
                <a:ext uri="{FF2B5EF4-FFF2-40B4-BE49-F238E27FC236}">
                  <a16:creationId xmlns:a16="http://schemas.microsoft.com/office/drawing/2014/main" id="{10EC05CC-5F69-144D-B409-1571D52319A8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98DB73-81C0-9944-9EEC-396F41114CBD}"/>
              </a:ext>
            </a:extLst>
          </p:cNvPr>
          <p:cNvGrpSpPr/>
          <p:nvPr/>
        </p:nvGrpSpPr>
        <p:grpSpPr>
          <a:xfrm flipV="1">
            <a:off x="6172200" y="1447800"/>
            <a:ext cx="1905002" cy="1295400"/>
            <a:chOff x="685800" y="1118175"/>
            <a:chExt cx="1524001" cy="1244025"/>
          </a:xfrm>
        </p:grpSpPr>
        <p:sp>
          <p:nvSpPr>
            <p:cNvPr id="43" name="Circular Arrow 42">
              <a:extLst>
                <a:ext uri="{FF2B5EF4-FFF2-40B4-BE49-F238E27FC236}">
                  <a16:creationId xmlns:a16="http://schemas.microsoft.com/office/drawing/2014/main" id="{DADECFFD-1CE4-C547-AF5E-EF5735834350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Circular Arrow 43">
              <a:extLst>
                <a:ext uri="{FF2B5EF4-FFF2-40B4-BE49-F238E27FC236}">
                  <a16:creationId xmlns:a16="http://schemas.microsoft.com/office/drawing/2014/main" id="{6FF04B12-E97C-874C-97E3-728B54A47CDE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E552-BEF6-3545-9C6C-AD040A0F0626}"/>
              </a:ext>
            </a:extLst>
          </p:cNvPr>
          <p:cNvSpPr txBox="1"/>
          <p:nvPr/>
        </p:nvSpPr>
        <p:spPr>
          <a:xfrm>
            <a:off x="457200" y="548193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Every number is the sum of the previous two numbers</a:t>
            </a:r>
          </a:p>
        </p:txBody>
      </p:sp>
    </p:spTree>
    <p:extLst>
      <p:ext uri="{BB962C8B-B14F-4D97-AF65-F5344CB8AC3E}">
        <p14:creationId xmlns:p14="http://schemas.microsoft.com/office/powerpoint/2010/main" val="49255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1600200"/>
            <a:ext cx="7125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2464CE3-D47D-A246-9DF3-99350804F464}"/>
              </a:ext>
            </a:extLst>
          </p:cNvPr>
          <p:cNvGrpSpPr/>
          <p:nvPr/>
        </p:nvGrpSpPr>
        <p:grpSpPr>
          <a:xfrm>
            <a:off x="685800" y="1118175"/>
            <a:ext cx="1524001" cy="1244025"/>
            <a:chOff x="685800" y="1118175"/>
            <a:chExt cx="1524001" cy="1244025"/>
          </a:xfrm>
        </p:grpSpPr>
        <p:sp>
          <p:nvSpPr>
            <p:cNvPr id="20" name="Circular Arrow 19">
              <a:extLst>
                <a:ext uri="{FF2B5EF4-FFF2-40B4-BE49-F238E27FC236}">
                  <a16:creationId xmlns:a16="http://schemas.microsoft.com/office/drawing/2014/main" id="{C308FAD7-9307-774F-A721-F4302F13292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Circular Arrow 21">
              <a:extLst>
                <a:ext uri="{FF2B5EF4-FFF2-40B4-BE49-F238E27FC236}">
                  <a16:creationId xmlns:a16="http://schemas.microsoft.com/office/drawing/2014/main" id="{E8837B01-ED9B-1A42-A1FA-58EA4E93ED7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89F7B0-71EE-EE48-B0A8-27E1E0CDE186}"/>
              </a:ext>
            </a:extLst>
          </p:cNvPr>
          <p:cNvGrpSpPr/>
          <p:nvPr/>
        </p:nvGrpSpPr>
        <p:grpSpPr>
          <a:xfrm flipV="1">
            <a:off x="1371600" y="1447800"/>
            <a:ext cx="1524001" cy="1295400"/>
            <a:chOff x="685800" y="1118175"/>
            <a:chExt cx="1524001" cy="1244025"/>
          </a:xfrm>
        </p:grpSpPr>
        <p:sp>
          <p:nvSpPr>
            <p:cNvPr id="25" name="Circular Arrow 24">
              <a:extLst>
                <a:ext uri="{FF2B5EF4-FFF2-40B4-BE49-F238E27FC236}">
                  <a16:creationId xmlns:a16="http://schemas.microsoft.com/office/drawing/2014/main" id="{0F5E72AF-1F86-284E-AF4B-639CC271D5A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Circular Arrow 25">
              <a:extLst>
                <a:ext uri="{FF2B5EF4-FFF2-40B4-BE49-F238E27FC236}">
                  <a16:creationId xmlns:a16="http://schemas.microsoft.com/office/drawing/2014/main" id="{65D35E22-D944-9D43-8F80-BA0CAA194B2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9209E5-91BB-8243-83C5-E4219CE461AA}"/>
              </a:ext>
            </a:extLst>
          </p:cNvPr>
          <p:cNvGrpSpPr/>
          <p:nvPr/>
        </p:nvGrpSpPr>
        <p:grpSpPr>
          <a:xfrm>
            <a:off x="2133600" y="1066800"/>
            <a:ext cx="1524001" cy="1244025"/>
            <a:chOff x="685800" y="1118175"/>
            <a:chExt cx="1524001" cy="1244025"/>
          </a:xfrm>
        </p:grpSpPr>
        <p:sp>
          <p:nvSpPr>
            <p:cNvPr id="28" name="Circular Arrow 27">
              <a:extLst>
                <a:ext uri="{FF2B5EF4-FFF2-40B4-BE49-F238E27FC236}">
                  <a16:creationId xmlns:a16="http://schemas.microsoft.com/office/drawing/2014/main" id="{F90F76C7-A526-E54B-8335-AD6B3197223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9" name="Circular Arrow 28">
              <a:extLst>
                <a:ext uri="{FF2B5EF4-FFF2-40B4-BE49-F238E27FC236}">
                  <a16:creationId xmlns:a16="http://schemas.microsoft.com/office/drawing/2014/main" id="{273917EB-B776-B344-B114-16C774AF446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58D10A8-E27E-2241-BF08-C1F453733B01}"/>
              </a:ext>
            </a:extLst>
          </p:cNvPr>
          <p:cNvGrpSpPr/>
          <p:nvPr/>
        </p:nvGrpSpPr>
        <p:grpSpPr>
          <a:xfrm>
            <a:off x="3657599" y="1066800"/>
            <a:ext cx="1524001" cy="1244025"/>
            <a:chOff x="685800" y="1118175"/>
            <a:chExt cx="1524001" cy="1244025"/>
          </a:xfrm>
        </p:grpSpPr>
        <p:sp>
          <p:nvSpPr>
            <p:cNvPr id="31" name="Circular Arrow 30">
              <a:extLst>
                <a:ext uri="{FF2B5EF4-FFF2-40B4-BE49-F238E27FC236}">
                  <a16:creationId xmlns:a16="http://schemas.microsoft.com/office/drawing/2014/main" id="{683F5408-82A6-9545-AE8C-ABB1379D1FAF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Circular Arrow 31">
              <a:extLst>
                <a:ext uri="{FF2B5EF4-FFF2-40B4-BE49-F238E27FC236}">
                  <a16:creationId xmlns:a16="http://schemas.microsoft.com/office/drawing/2014/main" id="{AB860DD4-769E-074D-80AD-DB1BCD8746D9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7376A7-5BB5-EB42-BB9C-208BE2EB5F35}"/>
              </a:ext>
            </a:extLst>
          </p:cNvPr>
          <p:cNvGrpSpPr/>
          <p:nvPr/>
        </p:nvGrpSpPr>
        <p:grpSpPr>
          <a:xfrm>
            <a:off x="5181598" y="1066800"/>
            <a:ext cx="1905002" cy="1244025"/>
            <a:chOff x="685800" y="1118175"/>
            <a:chExt cx="1524001" cy="1244025"/>
          </a:xfrm>
        </p:grpSpPr>
        <p:sp>
          <p:nvSpPr>
            <p:cNvPr id="34" name="Circular Arrow 33">
              <a:extLst>
                <a:ext uri="{FF2B5EF4-FFF2-40B4-BE49-F238E27FC236}">
                  <a16:creationId xmlns:a16="http://schemas.microsoft.com/office/drawing/2014/main" id="{347B6CAB-2201-0A43-815E-C204ADDE4D3D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Circular Arrow 34">
              <a:extLst>
                <a:ext uri="{FF2B5EF4-FFF2-40B4-BE49-F238E27FC236}">
                  <a16:creationId xmlns:a16="http://schemas.microsoft.com/office/drawing/2014/main" id="{B2F25EC7-F277-D44E-97D5-D5EB139137E6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581B47-10E4-2749-8C46-74692CF27EDF}"/>
              </a:ext>
            </a:extLst>
          </p:cNvPr>
          <p:cNvGrpSpPr/>
          <p:nvPr/>
        </p:nvGrpSpPr>
        <p:grpSpPr>
          <a:xfrm flipV="1">
            <a:off x="2895599" y="1447800"/>
            <a:ext cx="1524001" cy="1295400"/>
            <a:chOff x="685800" y="1118175"/>
            <a:chExt cx="1524001" cy="1244025"/>
          </a:xfrm>
        </p:grpSpPr>
        <p:sp>
          <p:nvSpPr>
            <p:cNvPr id="37" name="Circular Arrow 36">
              <a:extLst>
                <a:ext uri="{FF2B5EF4-FFF2-40B4-BE49-F238E27FC236}">
                  <a16:creationId xmlns:a16="http://schemas.microsoft.com/office/drawing/2014/main" id="{C5AA8C70-03B3-3244-91C1-42D335787770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8" name="Circular Arrow 37">
              <a:extLst>
                <a:ext uri="{FF2B5EF4-FFF2-40B4-BE49-F238E27FC236}">
                  <a16:creationId xmlns:a16="http://schemas.microsoft.com/office/drawing/2014/main" id="{90C9075A-1141-4B46-94EE-D85D6D756997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4632555-63A1-5E48-B737-154A3B6BAA04}"/>
              </a:ext>
            </a:extLst>
          </p:cNvPr>
          <p:cNvGrpSpPr/>
          <p:nvPr/>
        </p:nvGrpSpPr>
        <p:grpSpPr>
          <a:xfrm flipV="1">
            <a:off x="4343400" y="1447800"/>
            <a:ext cx="1905002" cy="1295400"/>
            <a:chOff x="685800" y="1118175"/>
            <a:chExt cx="1524001" cy="1244025"/>
          </a:xfrm>
        </p:grpSpPr>
        <p:sp>
          <p:nvSpPr>
            <p:cNvPr id="40" name="Circular Arrow 39">
              <a:extLst>
                <a:ext uri="{FF2B5EF4-FFF2-40B4-BE49-F238E27FC236}">
                  <a16:creationId xmlns:a16="http://schemas.microsoft.com/office/drawing/2014/main" id="{C8EAF6EC-37B7-DD44-889F-AA229BE1C015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Circular Arrow 40">
              <a:extLst>
                <a:ext uri="{FF2B5EF4-FFF2-40B4-BE49-F238E27FC236}">
                  <a16:creationId xmlns:a16="http://schemas.microsoft.com/office/drawing/2014/main" id="{10EC05CC-5F69-144D-B409-1571D52319A8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B98DB73-81C0-9944-9EEC-396F41114CBD}"/>
              </a:ext>
            </a:extLst>
          </p:cNvPr>
          <p:cNvGrpSpPr/>
          <p:nvPr/>
        </p:nvGrpSpPr>
        <p:grpSpPr>
          <a:xfrm flipV="1">
            <a:off x="6172200" y="1447800"/>
            <a:ext cx="1905002" cy="1295400"/>
            <a:chOff x="685800" y="1118175"/>
            <a:chExt cx="1524001" cy="1244025"/>
          </a:xfrm>
        </p:grpSpPr>
        <p:sp>
          <p:nvSpPr>
            <p:cNvPr id="43" name="Circular Arrow 42">
              <a:extLst>
                <a:ext uri="{FF2B5EF4-FFF2-40B4-BE49-F238E27FC236}">
                  <a16:creationId xmlns:a16="http://schemas.microsoft.com/office/drawing/2014/main" id="{DADECFFD-1CE4-C547-AF5E-EF5735834350}"/>
                </a:ext>
              </a:extLst>
            </p:cNvPr>
            <p:cNvSpPr/>
            <p:nvPr/>
          </p:nvSpPr>
          <p:spPr>
            <a:xfrm>
              <a:off x="1295399" y="1295400"/>
              <a:ext cx="850487" cy="710625"/>
            </a:xfrm>
            <a:prstGeom prst="circularArrow">
              <a:avLst>
                <a:gd name="adj1" fmla="val 6213"/>
                <a:gd name="adj2" fmla="val 944825"/>
                <a:gd name="adj3" fmla="val 20587498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4" name="Circular Arrow 43">
              <a:extLst>
                <a:ext uri="{FF2B5EF4-FFF2-40B4-BE49-F238E27FC236}">
                  <a16:creationId xmlns:a16="http://schemas.microsoft.com/office/drawing/2014/main" id="{6FF04B12-E97C-874C-97E3-728B54A47CDE}"/>
                </a:ext>
              </a:extLst>
            </p:cNvPr>
            <p:cNvSpPr/>
            <p:nvPr/>
          </p:nvSpPr>
          <p:spPr>
            <a:xfrm>
              <a:off x="685800" y="1118175"/>
              <a:ext cx="1524001" cy="1244025"/>
            </a:xfrm>
            <a:prstGeom prst="circularArrow">
              <a:avLst>
                <a:gd name="adj1" fmla="val 3277"/>
                <a:gd name="adj2" fmla="val 944825"/>
                <a:gd name="adj3" fmla="val 20585492"/>
                <a:gd name="adj4" fmla="val 10888460"/>
                <a:gd name="adj5" fmla="val 723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CA5A92-8DF1-3248-8272-FF838E2AC037}"/>
              </a:ext>
            </a:extLst>
          </p:cNvPr>
          <p:cNvSpPr txBox="1"/>
          <p:nvPr/>
        </p:nvSpPr>
        <p:spPr>
          <a:xfrm>
            <a:off x="7626796" y="1581975"/>
            <a:ext cx="5886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??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6218B18-3D47-BE4A-8EF0-AA83F04EC8DC}"/>
              </a:ext>
            </a:extLst>
          </p:cNvPr>
          <p:cNvSpPr txBox="1"/>
          <p:nvPr/>
        </p:nvSpPr>
        <p:spPr>
          <a:xfrm>
            <a:off x="6551078" y="3072825"/>
            <a:ext cx="144623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 21</a:t>
            </a:r>
          </a:p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 34</a:t>
            </a:r>
          </a:p>
          <a:p>
            <a:r>
              <a:rPr lang="en-US" sz="3200" b="1" dirty="0">
                <a:solidFill>
                  <a:srgbClr val="FF0000"/>
                </a:solidFill>
                <a:latin typeface="Chalkboard" panose="03050602040202020205" pitchFamily="66" charset="77"/>
              </a:rPr>
              <a:t>---- +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D29FA40-BC74-0542-A64E-770364EB71A9}"/>
              </a:ext>
            </a:extLst>
          </p:cNvPr>
          <p:cNvGrpSpPr/>
          <p:nvPr/>
        </p:nvGrpSpPr>
        <p:grpSpPr>
          <a:xfrm>
            <a:off x="457200" y="4642485"/>
            <a:ext cx="8237320" cy="1301115"/>
            <a:chOff x="457200" y="4642485"/>
            <a:chExt cx="8237320" cy="1301115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C1A46E4-B217-2240-8F30-F1290ECAD8FA}"/>
                </a:ext>
              </a:extLst>
            </p:cNvPr>
            <p:cNvSpPr txBox="1"/>
            <p:nvPr/>
          </p:nvSpPr>
          <p:spPr>
            <a:xfrm>
              <a:off x="6588535" y="4642485"/>
              <a:ext cx="85792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Chalkboard" panose="03050602040202020205" pitchFamily="66" charset="77"/>
                </a:rPr>
                <a:t> 55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F4DE552-BEF6-3545-9C6C-AD040A0F0626}"/>
                </a:ext>
              </a:extLst>
            </p:cNvPr>
            <p:cNvSpPr txBox="1"/>
            <p:nvPr/>
          </p:nvSpPr>
          <p:spPr>
            <a:xfrm>
              <a:off x="457200" y="5481935"/>
              <a:ext cx="82373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  <a:latin typeface="Chalkboard" panose="03050602040202020205" pitchFamily="66" charset="77"/>
                </a:rPr>
                <a:t>Every number is the sum of the previous two numbers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367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AE41E-8834-1E41-A886-DFC4B58E0D0A}"/>
              </a:ext>
            </a:extLst>
          </p:cNvPr>
          <p:cNvSpPr txBox="1"/>
          <p:nvPr/>
        </p:nvSpPr>
        <p:spPr>
          <a:xfrm>
            <a:off x="196702" y="1295400"/>
            <a:ext cx="36303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Fibonacci </a:t>
            </a:r>
          </a:p>
          <a:p>
            <a:r>
              <a:rPr lang="en-US" sz="4000" dirty="0"/>
              <a:t>and his numbers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EE991A-4A49-2149-9D0D-1B0DA0A67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90600"/>
            <a:ext cx="4991100" cy="571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186C3-7B26-3B40-B325-8DC37E956DFD}"/>
              </a:ext>
            </a:extLst>
          </p:cNvPr>
          <p:cNvSpPr txBox="1"/>
          <p:nvPr/>
        </p:nvSpPr>
        <p:spPr>
          <a:xfrm>
            <a:off x="254000" y="4054496"/>
            <a:ext cx="1853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Hubert van Hecke</a:t>
            </a:r>
          </a:p>
          <a:p>
            <a:r>
              <a:rPr lang="en-US" dirty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209596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4901625"/>
            <a:ext cx="753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  _   _   _   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E552-BEF6-3545-9C6C-AD040A0F0626}"/>
              </a:ext>
            </a:extLst>
          </p:cNvPr>
          <p:cNvSpPr txBox="1"/>
          <p:nvPr/>
        </p:nvSpPr>
        <p:spPr>
          <a:xfrm>
            <a:off x="457200" y="395793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Every number is the sum of the previous two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3E451-EA52-1643-8DB0-64373BDB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8" y="897523"/>
            <a:ext cx="2465409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B1B97-1816-AC45-859F-2C24E54FC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07686"/>
            <a:ext cx="2857500" cy="236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220A9-0BAC-EC4A-832F-233BE94E700D}"/>
              </a:ext>
            </a:extLst>
          </p:cNvPr>
          <p:cNvSpPr txBox="1"/>
          <p:nvPr/>
        </p:nvSpPr>
        <p:spPr>
          <a:xfrm>
            <a:off x="685800" y="5715000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457C64-EECB-1743-AC1C-513CCB0E90E5}"/>
              </a:ext>
            </a:extLst>
          </p:cNvPr>
          <p:cNvSpPr txBox="1"/>
          <p:nvPr/>
        </p:nvSpPr>
        <p:spPr>
          <a:xfrm>
            <a:off x="6365953" y="5813914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B6893E-4E7F-604B-AB73-0AC0A1DC9749}"/>
              </a:ext>
            </a:extLst>
          </p:cNvPr>
          <p:cNvCxnSpPr>
            <a:cxnSpLocks/>
          </p:cNvCxnSpPr>
          <p:nvPr/>
        </p:nvCxnSpPr>
        <p:spPr>
          <a:xfrm flipH="1" flipV="1">
            <a:off x="685800" y="5363290"/>
            <a:ext cx="391969" cy="351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3877652-CF80-6744-A3A1-DB9A0DAAAF6A}"/>
              </a:ext>
            </a:extLst>
          </p:cNvPr>
          <p:cNvCxnSpPr>
            <a:cxnSpLocks/>
          </p:cNvCxnSpPr>
          <p:nvPr/>
        </p:nvCxnSpPr>
        <p:spPr>
          <a:xfrm flipV="1">
            <a:off x="7391400" y="5363291"/>
            <a:ext cx="381000" cy="4820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ECA4307-4CBD-F044-82E1-5144CBD235D8}"/>
              </a:ext>
            </a:extLst>
          </p:cNvPr>
          <p:cNvSpPr txBox="1"/>
          <p:nvPr/>
        </p:nvSpPr>
        <p:spPr>
          <a:xfrm>
            <a:off x="3653119" y="5899666"/>
            <a:ext cx="82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July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E86771-2920-934C-B899-45B8C213EF30}"/>
              </a:ext>
            </a:extLst>
          </p:cNvPr>
          <p:cNvCxnSpPr>
            <a:cxnSpLocks/>
          </p:cNvCxnSpPr>
          <p:nvPr/>
        </p:nvCxnSpPr>
        <p:spPr>
          <a:xfrm flipV="1">
            <a:off x="4000500" y="5363290"/>
            <a:ext cx="66931" cy="4998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08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4901625"/>
            <a:ext cx="7574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  55  _   _   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E552-BEF6-3545-9C6C-AD040A0F0626}"/>
              </a:ext>
            </a:extLst>
          </p:cNvPr>
          <p:cNvSpPr txBox="1"/>
          <p:nvPr/>
        </p:nvSpPr>
        <p:spPr>
          <a:xfrm>
            <a:off x="457200" y="395793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Every number is the sum of the previous two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3E451-EA52-1643-8DB0-64373BDB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8" y="897523"/>
            <a:ext cx="2465409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B1B97-1816-AC45-859F-2C24E54FC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07686"/>
            <a:ext cx="2857500" cy="236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220A9-0BAC-EC4A-832F-233BE94E700D}"/>
              </a:ext>
            </a:extLst>
          </p:cNvPr>
          <p:cNvSpPr txBox="1"/>
          <p:nvPr/>
        </p:nvSpPr>
        <p:spPr>
          <a:xfrm>
            <a:off x="685800" y="5715000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457C64-EECB-1743-AC1C-513CCB0E90E5}"/>
              </a:ext>
            </a:extLst>
          </p:cNvPr>
          <p:cNvSpPr txBox="1"/>
          <p:nvPr/>
        </p:nvSpPr>
        <p:spPr>
          <a:xfrm>
            <a:off x="6365953" y="5813914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B6893E-4E7F-604B-AB73-0AC0A1DC9749}"/>
              </a:ext>
            </a:extLst>
          </p:cNvPr>
          <p:cNvCxnSpPr>
            <a:cxnSpLocks/>
          </p:cNvCxnSpPr>
          <p:nvPr/>
        </p:nvCxnSpPr>
        <p:spPr>
          <a:xfrm flipH="1" flipV="1">
            <a:off x="685800" y="5363290"/>
            <a:ext cx="391969" cy="351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3877652-CF80-6744-A3A1-DB9A0DAAAF6A}"/>
              </a:ext>
            </a:extLst>
          </p:cNvPr>
          <p:cNvCxnSpPr>
            <a:cxnSpLocks/>
          </p:cNvCxnSpPr>
          <p:nvPr/>
        </p:nvCxnSpPr>
        <p:spPr>
          <a:xfrm flipV="1">
            <a:off x="7391400" y="5363291"/>
            <a:ext cx="381000" cy="4820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ECA4307-4CBD-F044-82E1-5144CBD235D8}"/>
              </a:ext>
            </a:extLst>
          </p:cNvPr>
          <p:cNvSpPr txBox="1"/>
          <p:nvPr/>
        </p:nvSpPr>
        <p:spPr>
          <a:xfrm>
            <a:off x="3653119" y="5899666"/>
            <a:ext cx="82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July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E86771-2920-934C-B899-45B8C213EF30}"/>
              </a:ext>
            </a:extLst>
          </p:cNvPr>
          <p:cNvCxnSpPr>
            <a:cxnSpLocks/>
          </p:cNvCxnSpPr>
          <p:nvPr/>
        </p:nvCxnSpPr>
        <p:spPr>
          <a:xfrm flipV="1">
            <a:off x="4000500" y="5363290"/>
            <a:ext cx="66931" cy="4998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037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4901625"/>
            <a:ext cx="761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  55  89  _   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E552-BEF6-3545-9C6C-AD040A0F0626}"/>
              </a:ext>
            </a:extLst>
          </p:cNvPr>
          <p:cNvSpPr txBox="1"/>
          <p:nvPr/>
        </p:nvSpPr>
        <p:spPr>
          <a:xfrm>
            <a:off x="457200" y="395793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Every number is the sum of the previous two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3E451-EA52-1643-8DB0-64373BDB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8" y="897523"/>
            <a:ext cx="2465409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B1B97-1816-AC45-859F-2C24E54FC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07686"/>
            <a:ext cx="2857500" cy="236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220A9-0BAC-EC4A-832F-233BE94E700D}"/>
              </a:ext>
            </a:extLst>
          </p:cNvPr>
          <p:cNvSpPr txBox="1"/>
          <p:nvPr/>
        </p:nvSpPr>
        <p:spPr>
          <a:xfrm>
            <a:off x="685800" y="5715000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457C64-EECB-1743-AC1C-513CCB0E90E5}"/>
              </a:ext>
            </a:extLst>
          </p:cNvPr>
          <p:cNvSpPr txBox="1"/>
          <p:nvPr/>
        </p:nvSpPr>
        <p:spPr>
          <a:xfrm>
            <a:off x="6365953" y="5813914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B6893E-4E7F-604B-AB73-0AC0A1DC9749}"/>
              </a:ext>
            </a:extLst>
          </p:cNvPr>
          <p:cNvCxnSpPr>
            <a:cxnSpLocks/>
          </p:cNvCxnSpPr>
          <p:nvPr/>
        </p:nvCxnSpPr>
        <p:spPr>
          <a:xfrm flipH="1" flipV="1">
            <a:off x="685800" y="5363290"/>
            <a:ext cx="391969" cy="351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3877652-CF80-6744-A3A1-DB9A0DAAAF6A}"/>
              </a:ext>
            </a:extLst>
          </p:cNvPr>
          <p:cNvCxnSpPr>
            <a:cxnSpLocks/>
          </p:cNvCxnSpPr>
          <p:nvPr/>
        </p:nvCxnSpPr>
        <p:spPr>
          <a:xfrm flipV="1">
            <a:off x="7391400" y="5363291"/>
            <a:ext cx="381000" cy="4820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ECA4307-4CBD-F044-82E1-5144CBD235D8}"/>
              </a:ext>
            </a:extLst>
          </p:cNvPr>
          <p:cNvSpPr txBox="1"/>
          <p:nvPr/>
        </p:nvSpPr>
        <p:spPr>
          <a:xfrm>
            <a:off x="3653119" y="5899666"/>
            <a:ext cx="82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July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E86771-2920-934C-B899-45B8C213EF30}"/>
              </a:ext>
            </a:extLst>
          </p:cNvPr>
          <p:cNvCxnSpPr>
            <a:cxnSpLocks/>
          </p:cNvCxnSpPr>
          <p:nvPr/>
        </p:nvCxnSpPr>
        <p:spPr>
          <a:xfrm flipV="1">
            <a:off x="4000500" y="5363290"/>
            <a:ext cx="66931" cy="4998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7428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4901625"/>
            <a:ext cx="79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  55 89 144   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E552-BEF6-3545-9C6C-AD040A0F0626}"/>
              </a:ext>
            </a:extLst>
          </p:cNvPr>
          <p:cNvSpPr txBox="1"/>
          <p:nvPr/>
        </p:nvSpPr>
        <p:spPr>
          <a:xfrm>
            <a:off x="457200" y="395793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Every number is the sum of the previous two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3E451-EA52-1643-8DB0-64373BDB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8" y="897523"/>
            <a:ext cx="2465409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B1B97-1816-AC45-859F-2C24E54FC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07686"/>
            <a:ext cx="2857500" cy="236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220A9-0BAC-EC4A-832F-233BE94E700D}"/>
              </a:ext>
            </a:extLst>
          </p:cNvPr>
          <p:cNvSpPr txBox="1"/>
          <p:nvPr/>
        </p:nvSpPr>
        <p:spPr>
          <a:xfrm>
            <a:off x="685800" y="5715000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457C64-EECB-1743-AC1C-513CCB0E90E5}"/>
              </a:ext>
            </a:extLst>
          </p:cNvPr>
          <p:cNvSpPr txBox="1"/>
          <p:nvPr/>
        </p:nvSpPr>
        <p:spPr>
          <a:xfrm>
            <a:off x="6365953" y="5813914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B6893E-4E7F-604B-AB73-0AC0A1DC9749}"/>
              </a:ext>
            </a:extLst>
          </p:cNvPr>
          <p:cNvCxnSpPr>
            <a:cxnSpLocks/>
          </p:cNvCxnSpPr>
          <p:nvPr/>
        </p:nvCxnSpPr>
        <p:spPr>
          <a:xfrm flipH="1" flipV="1">
            <a:off x="685800" y="5363290"/>
            <a:ext cx="391969" cy="351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3877652-CF80-6744-A3A1-DB9A0DAAAF6A}"/>
              </a:ext>
            </a:extLst>
          </p:cNvPr>
          <p:cNvCxnSpPr>
            <a:cxnSpLocks/>
          </p:cNvCxnSpPr>
          <p:nvPr/>
        </p:nvCxnSpPr>
        <p:spPr>
          <a:xfrm flipV="1">
            <a:off x="7391400" y="5363291"/>
            <a:ext cx="381000" cy="4820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ECA4307-4CBD-F044-82E1-5144CBD235D8}"/>
              </a:ext>
            </a:extLst>
          </p:cNvPr>
          <p:cNvSpPr txBox="1"/>
          <p:nvPr/>
        </p:nvSpPr>
        <p:spPr>
          <a:xfrm>
            <a:off x="3653119" y="5899666"/>
            <a:ext cx="82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July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E86771-2920-934C-B899-45B8C213EF30}"/>
              </a:ext>
            </a:extLst>
          </p:cNvPr>
          <p:cNvCxnSpPr>
            <a:cxnSpLocks/>
          </p:cNvCxnSpPr>
          <p:nvPr/>
        </p:nvCxnSpPr>
        <p:spPr>
          <a:xfrm flipV="1">
            <a:off x="4000500" y="5363290"/>
            <a:ext cx="66931" cy="4998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73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8901D-55EA-064A-97B0-26E585B50D32}"/>
              </a:ext>
            </a:extLst>
          </p:cNvPr>
          <p:cNvSpPr txBox="1"/>
          <p:nvPr/>
        </p:nvSpPr>
        <p:spPr>
          <a:xfrm>
            <a:off x="533400" y="4901625"/>
            <a:ext cx="788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1   1   2   3   5   8   13   21   34  55 89 144  233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762336-0D50-1242-B088-589AC4039FDF}"/>
              </a:ext>
            </a:extLst>
          </p:cNvPr>
          <p:cNvSpPr txBox="1"/>
          <p:nvPr/>
        </p:nvSpPr>
        <p:spPr>
          <a:xfrm>
            <a:off x="2145887" y="126712"/>
            <a:ext cx="4852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Fibonacci number series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F4DE552-BEF6-3545-9C6C-AD040A0F0626}"/>
              </a:ext>
            </a:extLst>
          </p:cNvPr>
          <p:cNvSpPr txBox="1"/>
          <p:nvPr/>
        </p:nvSpPr>
        <p:spPr>
          <a:xfrm>
            <a:off x="457200" y="3957935"/>
            <a:ext cx="823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latin typeface="Chalkboard" panose="03050602040202020205" pitchFamily="66" charset="77"/>
              </a:rPr>
              <a:t>Every number is the sum of the previous two numbers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43E451-EA52-1643-8DB0-64373BDBE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8" y="897523"/>
            <a:ext cx="2465409" cy="2819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BB1B97-1816-AC45-859F-2C24E54FC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07686"/>
            <a:ext cx="2857500" cy="2362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B220A9-0BAC-EC4A-832F-233BE94E700D}"/>
              </a:ext>
            </a:extLst>
          </p:cNvPr>
          <p:cNvSpPr txBox="1"/>
          <p:nvPr/>
        </p:nvSpPr>
        <p:spPr>
          <a:xfrm>
            <a:off x="685800" y="5715000"/>
            <a:ext cx="1822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C457C64-EECB-1743-AC1C-513CCB0E90E5}"/>
              </a:ext>
            </a:extLst>
          </p:cNvPr>
          <p:cNvSpPr txBox="1"/>
          <p:nvPr/>
        </p:nvSpPr>
        <p:spPr>
          <a:xfrm>
            <a:off x="6365953" y="5813914"/>
            <a:ext cx="1777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January 1191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2B6893E-4E7F-604B-AB73-0AC0A1DC9749}"/>
              </a:ext>
            </a:extLst>
          </p:cNvPr>
          <p:cNvCxnSpPr>
            <a:cxnSpLocks/>
          </p:cNvCxnSpPr>
          <p:nvPr/>
        </p:nvCxnSpPr>
        <p:spPr>
          <a:xfrm flipH="1" flipV="1">
            <a:off x="685800" y="5363290"/>
            <a:ext cx="391969" cy="35171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3877652-CF80-6744-A3A1-DB9A0DAAAF6A}"/>
              </a:ext>
            </a:extLst>
          </p:cNvPr>
          <p:cNvCxnSpPr>
            <a:cxnSpLocks/>
          </p:cNvCxnSpPr>
          <p:nvPr/>
        </p:nvCxnSpPr>
        <p:spPr>
          <a:xfrm flipV="1">
            <a:off x="7391400" y="5363291"/>
            <a:ext cx="381000" cy="48202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7ECA4307-4CBD-F044-82E1-5144CBD235D8}"/>
              </a:ext>
            </a:extLst>
          </p:cNvPr>
          <p:cNvSpPr txBox="1"/>
          <p:nvPr/>
        </p:nvSpPr>
        <p:spPr>
          <a:xfrm>
            <a:off x="3653119" y="5899666"/>
            <a:ext cx="82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Chalkboard" panose="03050602040202020205" pitchFamily="66" charset="77"/>
              </a:rPr>
              <a:t>1 July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4E86771-2920-934C-B899-45B8C213EF30}"/>
              </a:ext>
            </a:extLst>
          </p:cNvPr>
          <p:cNvCxnSpPr>
            <a:cxnSpLocks/>
          </p:cNvCxnSpPr>
          <p:nvPr/>
        </p:nvCxnSpPr>
        <p:spPr>
          <a:xfrm flipV="1">
            <a:off x="4000500" y="5363290"/>
            <a:ext cx="66931" cy="499887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843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1D30A-2E78-474F-8DCF-E101D429A33C}"/>
              </a:ext>
            </a:extLst>
          </p:cNvPr>
          <p:cNvSpPr/>
          <p:nvPr/>
        </p:nvSpPr>
        <p:spPr>
          <a:xfrm>
            <a:off x="5073882" y="1752600"/>
            <a:ext cx="399391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C8C82-5715-E84A-8179-D36BF57247BB}"/>
              </a:ext>
            </a:extLst>
          </p:cNvPr>
          <p:cNvSpPr/>
          <p:nvPr/>
        </p:nvSpPr>
        <p:spPr>
          <a:xfrm>
            <a:off x="2590800" y="3429000"/>
            <a:ext cx="2590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40F70-AE2E-6D44-A029-039B34E2CA85}"/>
              </a:ext>
            </a:extLst>
          </p:cNvPr>
          <p:cNvSpPr/>
          <p:nvPr/>
        </p:nvSpPr>
        <p:spPr>
          <a:xfrm>
            <a:off x="2477539" y="1752600"/>
            <a:ext cx="159258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15A65B-6A39-F64D-9011-87110A042F9D}"/>
              </a:ext>
            </a:extLst>
          </p:cNvPr>
          <p:cNvSpPr/>
          <p:nvPr/>
        </p:nvSpPr>
        <p:spPr>
          <a:xfrm>
            <a:off x="3886200" y="1752600"/>
            <a:ext cx="118768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C47A6-E66C-964F-8A0A-2CEC43B2F09E}"/>
              </a:ext>
            </a:extLst>
          </p:cNvPr>
          <p:cNvSpPr/>
          <p:nvPr/>
        </p:nvSpPr>
        <p:spPr>
          <a:xfrm>
            <a:off x="4626864" y="2743200"/>
            <a:ext cx="8382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056156-F834-4042-A887-21240C3BE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426" y1="69776" x2="71486" y2="65880"/>
                        <a14:foregroundMark x1="23305" y1="63057" x2="25929" y2="68654"/>
                        <a14:foregroundMark x1="25929" y1="68654" x2="26010" y2="70012"/>
                        <a14:foregroundMark x1="21325" y1="59445" x2="21942" y2="63339"/>
                        <a14:foregroundMark x1="23990" y1="64286" x2="26171" y2="70307"/>
                        <a14:backgroundMark x1="26010" y1="26328" x2="26010" y2="26328"/>
                        <a14:backgroundMark x1="21931" y1="79221" x2="21931" y2="79221"/>
                        <a14:backgroundMark x1="25283" y1="81405" x2="25283" y2="81405"/>
                        <a14:backgroundMark x1="27060" y1="25266" x2="27060" y2="25266"/>
                        <a14:backgroundMark x1="48384" y1="23790" x2="59370" y2="31051"/>
                        <a14:backgroundMark x1="59370" y1="31051" x2="62924" y2="24557"/>
                        <a14:backgroundMark x1="62924" y1="24557" x2="64418" y2="17532"/>
                        <a14:backgroundMark x1="33522" y1="22491" x2="41842" y2="22550"/>
                        <a14:backgroundMark x1="41842" y1="22550" x2="43094" y2="22491"/>
                        <a14:backgroundMark x1="67488" y1="24203" x2="65105" y2="31818"/>
                        <a14:backgroundMark x1="65105" y1="31818" x2="60137" y2="41381"/>
                        <a14:backgroundMark x1="72052" y1="23790" x2="71325" y2="31582"/>
                        <a14:backgroundMark x1="71325" y1="31582" x2="63045" y2="42149"/>
                        <a14:backgroundMark x1="63045" y1="42149" x2="58078" y2="42267"/>
                        <a14:backgroundMark x1="23546" y1="77509" x2="34693" y2="87839"/>
                        <a14:backgroundMark x1="76777" y1="65466" x2="70840" y2="79162"/>
                        <a14:backgroundMark x1="70840" y1="79162" x2="65872" y2="84179"/>
                        <a14:backgroundMark x1="22702" y1="64890" x2="25889" y2="73436"/>
                        <a14:backgroundMark x1="53675" y1="87190" x2="41842" y2="87839"/>
                        <a14:backgroundMark x1="41842" y1="87839" x2="39984" y2="86954"/>
                        <a14:backgroundMark x1="72658" y1="23140" x2="69507" y2="37839"/>
                        <a14:backgroundMark x1="69507" y1="37839" x2="65388" y2="42562"/>
                        <a14:backgroundMark x1="65388" y1="42562" x2="64540" y2="44215"/>
                        <a14:backgroundMark x1="74556" y1="31287" x2="71769" y2="38194"/>
                        <a14:backgroundMark x1="71769" y1="38194" x2="62763" y2="46458"/>
                        <a14:backgroundMark x1="62763" y1="46458" x2="62520" y2="46576"/>
                        <a14:backgroundMark x1="22779" y1="66352" x2="20275" y2="57733"/>
                        <a14:backgroundMark x1="22213" y1="64404" x2="21486" y2="57733"/>
                        <a14:backgroundMark x1="21769" y1="61806" x2="20436" y2="55608"/>
                        <a14:backgroundMark x1="21729" y1="55667" x2="22859" y2="6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2080" r="20833" b="11679"/>
          <a:stretch/>
        </p:blipFill>
        <p:spPr>
          <a:xfrm>
            <a:off x="1524000" y="3018503"/>
            <a:ext cx="4724400" cy="384701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7D0A1A-2062-AD4B-8661-17FF7B45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0475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02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1D30A-2E78-474F-8DCF-E101D429A33C}"/>
              </a:ext>
            </a:extLst>
          </p:cNvPr>
          <p:cNvSpPr/>
          <p:nvPr/>
        </p:nvSpPr>
        <p:spPr>
          <a:xfrm>
            <a:off x="5073882" y="1752600"/>
            <a:ext cx="399391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C8C82-5715-E84A-8179-D36BF57247BB}"/>
              </a:ext>
            </a:extLst>
          </p:cNvPr>
          <p:cNvSpPr/>
          <p:nvPr/>
        </p:nvSpPr>
        <p:spPr>
          <a:xfrm>
            <a:off x="2590800" y="3429000"/>
            <a:ext cx="2590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40F70-AE2E-6D44-A029-039B34E2CA85}"/>
              </a:ext>
            </a:extLst>
          </p:cNvPr>
          <p:cNvSpPr/>
          <p:nvPr/>
        </p:nvSpPr>
        <p:spPr>
          <a:xfrm>
            <a:off x="2477539" y="1752600"/>
            <a:ext cx="159258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15A65B-6A39-F64D-9011-87110A042F9D}"/>
              </a:ext>
            </a:extLst>
          </p:cNvPr>
          <p:cNvSpPr/>
          <p:nvPr/>
        </p:nvSpPr>
        <p:spPr>
          <a:xfrm>
            <a:off x="3886200" y="1752600"/>
            <a:ext cx="118768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C47A6-E66C-964F-8A0A-2CEC43B2F09E}"/>
              </a:ext>
            </a:extLst>
          </p:cNvPr>
          <p:cNvSpPr/>
          <p:nvPr/>
        </p:nvSpPr>
        <p:spPr>
          <a:xfrm>
            <a:off x="4626864" y="2743200"/>
            <a:ext cx="8382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24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1D30A-2E78-474F-8DCF-E101D429A33C}"/>
              </a:ext>
            </a:extLst>
          </p:cNvPr>
          <p:cNvSpPr/>
          <p:nvPr/>
        </p:nvSpPr>
        <p:spPr>
          <a:xfrm>
            <a:off x="5073882" y="1752600"/>
            <a:ext cx="399391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C8C82-5715-E84A-8179-D36BF57247BB}"/>
              </a:ext>
            </a:extLst>
          </p:cNvPr>
          <p:cNvSpPr/>
          <p:nvPr/>
        </p:nvSpPr>
        <p:spPr>
          <a:xfrm>
            <a:off x="2590800" y="3429000"/>
            <a:ext cx="2590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40F70-AE2E-6D44-A029-039B34E2CA85}"/>
              </a:ext>
            </a:extLst>
          </p:cNvPr>
          <p:cNvSpPr/>
          <p:nvPr/>
        </p:nvSpPr>
        <p:spPr>
          <a:xfrm>
            <a:off x="2477539" y="1752600"/>
            <a:ext cx="159258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15A65B-6A39-F64D-9011-87110A042F9D}"/>
              </a:ext>
            </a:extLst>
          </p:cNvPr>
          <p:cNvSpPr/>
          <p:nvPr/>
        </p:nvSpPr>
        <p:spPr>
          <a:xfrm>
            <a:off x="3886200" y="1752600"/>
            <a:ext cx="118768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7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1D30A-2E78-474F-8DCF-E101D429A33C}"/>
              </a:ext>
            </a:extLst>
          </p:cNvPr>
          <p:cNvSpPr/>
          <p:nvPr/>
        </p:nvSpPr>
        <p:spPr>
          <a:xfrm>
            <a:off x="5073882" y="1752600"/>
            <a:ext cx="399391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C8C82-5715-E84A-8179-D36BF57247BB}"/>
              </a:ext>
            </a:extLst>
          </p:cNvPr>
          <p:cNvSpPr/>
          <p:nvPr/>
        </p:nvSpPr>
        <p:spPr>
          <a:xfrm>
            <a:off x="2590800" y="3429000"/>
            <a:ext cx="2590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40F70-AE2E-6D44-A029-039B34E2CA85}"/>
              </a:ext>
            </a:extLst>
          </p:cNvPr>
          <p:cNvSpPr/>
          <p:nvPr/>
        </p:nvSpPr>
        <p:spPr>
          <a:xfrm>
            <a:off x="2477539" y="1752600"/>
            <a:ext cx="159258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29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1D30A-2E78-474F-8DCF-E101D429A33C}"/>
              </a:ext>
            </a:extLst>
          </p:cNvPr>
          <p:cNvSpPr/>
          <p:nvPr/>
        </p:nvSpPr>
        <p:spPr>
          <a:xfrm>
            <a:off x="5073882" y="1752600"/>
            <a:ext cx="399391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C8C82-5715-E84A-8179-D36BF57247BB}"/>
              </a:ext>
            </a:extLst>
          </p:cNvPr>
          <p:cNvSpPr/>
          <p:nvPr/>
        </p:nvSpPr>
        <p:spPr>
          <a:xfrm>
            <a:off x="2590800" y="3429000"/>
            <a:ext cx="2590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7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86EBB1-B8DE-9940-BAA9-564E2AC7E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428" y="3937000"/>
            <a:ext cx="1373152" cy="24696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4A0C6-EDF0-2A42-94A2-3B0FABE32374}"/>
              </a:ext>
            </a:extLst>
          </p:cNvPr>
          <p:cNvSpPr txBox="1"/>
          <p:nvPr/>
        </p:nvSpPr>
        <p:spPr>
          <a:xfrm>
            <a:off x="6743580" y="5544066"/>
            <a:ext cx="1191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1172-1372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E3ABFE-AAC0-184D-B9A8-0A0A9104E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9" y="838200"/>
            <a:ext cx="3327400" cy="381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42DCF55-9288-184A-A9CE-3B76CFEC117B}"/>
              </a:ext>
            </a:extLst>
          </p:cNvPr>
          <p:cNvSpPr txBox="1"/>
          <p:nvPr/>
        </p:nvSpPr>
        <p:spPr>
          <a:xfrm>
            <a:off x="528967" y="2023412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1170-1250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5ABAC4-4E18-C040-B0D2-2396881AA50F}"/>
              </a:ext>
            </a:extLst>
          </p:cNvPr>
          <p:cNvCxnSpPr>
            <a:cxnSpLocks/>
          </p:cNvCxnSpPr>
          <p:nvPr/>
        </p:nvCxnSpPr>
        <p:spPr>
          <a:xfrm flipV="1">
            <a:off x="5334000" y="1869159"/>
            <a:ext cx="1066800" cy="34064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D787DB9-C032-624E-ADDE-DE1D166AF7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376" y="451338"/>
            <a:ext cx="3327400" cy="3937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7B937FD-54B6-4F48-9B8E-9C9DEFDCAB84}"/>
              </a:ext>
            </a:extLst>
          </p:cNvPr>
          <p:cNvSpPr/>
          <p:nvPr/>
        </p:nvSpPr>
        <p:spPr>
          <a:xfrm>
            <a:off x="5334000" y="3599906"/>
            <a:ext cx="1371600" cy="1314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DBA545-33A3-8846-9CC9-E0147936E472}"/>
              </a:ext>
            </a:extLst>
          </p:cNvPr>
          <p:cNvSpPr txBox="1"/>
          <p:nvPr/>
        </p:nvSpPr>
        <p:spPr>
          <a:xfrm>
            <a:off x="2425926" y="4837002"/>
            <a:ext cx="26034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Leonardo of Pisa</a:t>
            </a:r>
          </a:p>
          <a:p>
            <a:r>
              <a:rPr lang="en-US" sz="2800" dirty="0"/>
              <a:t>      Fibonacci</a:t>
            </a:r>
          </a:p>
          <a:p>
            <a:endParaRPr lang="en-US" sz="2800" dirty="0"/>
          </a:p>
          <a:p>
            <a:r>
              <a:rPr lang="en-US" sz="2800" dirty="0"/>
              <a:t>Son of Bonacci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6873F5-0150-0C4B-AB91-BF2257EDA29D}"/>
              </a:ext>
            </a:extLst>
          </p:cNvPr>
          <p:cNvCxnSpPr>
            <a:cxnSpLocks/>
          </p:cNvCxnSpPr>
          <p:nvPr/>
        </p:nvCxnSpPr>
        <p:spPr>
          <a:xfrm flipH="1" flipV="1">
            <a:off x="3062529" y="5867231"/>
            <a:ext cx="1" cy="2985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C94851-158B-EF43-BF29-74DA229C0270}"/>
              </a:ext>
            </a:extLst>
          </p:cNvPr>
          <p:cNvCxnSpPr>
            <a:cxnSpLocks/>
          </p:cNvCxnSpPr>
          <p:nvPr/>
        </p:nvCxnSpPr>
        <p:spPr>
          <a:xfrm flipV="1">
            <a:off x="2904980" y="5744943"/>
            <a:ext cx="315101" cy="13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69362C7-44B3-2B41-A519-570BDD687D60}"/>
              </a:ext>
            </a:extLst>
          </p:cNvPr>
          <p:cNvCxnSpPr>
            <a:cxnSpLocks/>
          </p:cNvCxnSpPr>
          <p:nvPr/>
        </p:nvCxnSpPr>
        <p:spPr>
          <a:xfrm>
            <a:off x="3384019" y="5744943"/>
            <a:ext cx="8779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804563A-6B48-B249-9076-3C636F3E2810}"/>
              </a:ext>
            </a:extLst>
          </p:cNvPr>
          <p:cNvCxnSpPr>
            <a:cxnSpLocks/>
          </p:cNvCxnSpPr>
          <p:nvPr/>
        </p:nvCxnSpPr>
        <p:spPr>
          <a:xfrm flipV="1">
            <a:off x="3823916" y="5867231"/>
            <a:ext cx="0" cy="2862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18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1D30A-2E78-474F-8DCF-E101D429A33C}"/>
              </a:ext>
            </a:extLst>
          </p:cNvPr>
          <p:cNvSpPr/>
          <p:nvPr/>
        </p:nvSpPr>
        <p:spPr>
          <a:xfrm>
            <a:off x="5073882" y="1752600"/>
            <a:ext cx="399391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46606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24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056156-F834-4042-A887-21240C3BE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426" y1="69776" x2="71486" y2="65880"/>
                        <a14:foregroundMark x1="23305" y1="63057" x2="25929" y2="68654"/>
                        <a14:foregroundMark x1="25929" y1="68654" x2="26010" y2="70012"/>
                        <a14:foregroundMark x1="21325" y1="59445" x2="21942" y2="63339"/>
                        <a14:foregroundMark x1="23990" y1="64286" x2="26171" y2="70307"/>
                        <a14:backgroundMark x1="26010" y1="26328" x2="26010" y2="26328"/>
                        <a14:backgroundMark x1="21931" y1="79221" x2="21931" y2="79221"/>
                        <a14:backgroundMark x1="25283" y1="81405" x2="25283" y2="81405"/>
                        <a14:backgroundMark x1="27060" y1="25266" x2="27060" y2="25266"/>
                        <a14:backgroundMark x1="48384" y1="23790" x2="59370" y2="31051"/>
                        <a14:backgroundMark x1="59370" y1="31051" x2="62924" y2="24557"/>
                        <a14:backgroundMark x1="62924" y1="24557" x2="64418" y2="17532"/>
                        <a14:backgroundMark x1="33522" y1="22491" x2="41842" y2="22550"/>
                        <a14:backgroundMark x1="41842" y1="22550" x2="43094" y2="22491"/>
                        <a14:backgroundMark x1="67488" y1="24203" x2="65105" y2="31818"/>
                        <a14:backgroundMark x1="65105" y1="31818" x2="60137" y2="41381"/>
                        <a14:backgroundMark x1="72052" y1="23790" x2="71325" y2="31582"/>
                        <a14:backgroundMark x1="71325" y1="31582" x2="63045" y2="42149"/>
                        <a14:backgroundMark x1="63045" y1="42149" x2="58078" y2="42267"/>
                        <a14:backgroundMark x1="23546" y1="77509" x2="34693" y2="87839"/>
                        <a14:backgroundMark x1="76777" y1="65466" x2="70840" y2="79162"/>
                        <a14:backgroundMark x1="70840" y1="79162" x2="65872" y2="84179"/>
                        <a14:backgroundMark x1="22702" y1="64890" x2="25889" y2="73436"/>
                        <a14:backgroundMark x1="53675" y1="87190" x2="41842" y2="87839"/>
                        <a14:backgroundMark x1="41842" y1="87839" x2="39984" y2="86954"/>
                        <a14:backgroundMark x1="72658" y1="23140" x2="69507" y2="37839"/>
                        <a14:backgroundMark x1="69507" y1="37839" x2="65388" y2="42562"/>
                        <a14:backgroundMark x1="65388" y1="42562" x2="64540" y2="44215"/>
                        <a14:backgroundMark x1="74556" y1="31287" x2="71769" y2="38194"/>
                        <a14:backgroundMark x1="71769" y1="38194" x2="62763" y2="46458"/>
                        <a14:backgroundMark x1="62763" y1="46458" x2="62520" y2="46576"/>
                        <a14:backgroundMark x1="22779" y1="66352" x2="20275" y2="57733"/>
                        <a14:backgroundMark x1="22213" y1="64404" x2="21486" y2="57733"/>
                        <a14:backgroundMark x1="21769" y1="61806" x2="20436" y2="55608"/>
                        <a14:backgroundMark x1="21729" y1="55667" x2="22859" y2="6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2080" r="20833" b="11679"/>
          <a:stretch/>
        </p:blipFill>
        <p:spPr>
          <a:xfrm>
            <a:off x="121926" y="3106239"/>
            <a:ext cx="4724400" cy="3847011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36960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4ABDD2-5F27-2647-8172-F8C46173264F}"/>
              </a:ext>
            </a:extLst>
          </p:cNvPr>
          <p:cNvSpPr txBox="1"/>
          <p:nvPr/>
        </p:nvSpPr>
        <p:spPr>
          <a:xfrm>
            <a:off x="758142" y="122337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Let’s find </a:t>
            </a:r>
            <a:r>
              <a:rPr lang="en-US" sz="4000" dirty="0">
                <a:solidFill>
                  <a:srgbClr val="FF0000"/>
                </a:solidFill>
              </a:rPr>
              <a:t>Fibonacci</a:t>
            </a:r>
            <a:r>
              <a:rPr lang="en-US" sz="3600" dirty="0">
                <a:solidFill>
                  <a:srgbClr val="FF0000"/>
                </a:solidFill>
              </a:rPr>
              <a:t> numbers in Nature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E484C5-37E1-C949-A975-D332D967E0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246354"/>
            <a:ext cx="5391150" cy="3594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5B61A-2D77-5F46-B507-12C6B319C5B7}"/>
              </a:ext>
            </a:extLst>
          </p:cNvPr>
          <p:cNvSpPr txBox="1"/>
          <p:nvPr/>
        </p:nvSpPr>
        <p:spPr>
          <a:xfrm>
            <a:off x="762000" y="3276600"/>
            <a:ext cx="1676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First: the grocery store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80B08-2120-8C42-A8C4-42B5CE5FB6D3}"/>
              </a:ext>
            </a:extLst>
          </p:cNvPr>
          <p:cNvSpPr txBox="1"/>
          <p:nvPr/>
        </p:nvSpPr>
        <p:spPr>
          <a:xfrm>
            <a:off x="758142" y="6019800"/>
            <a:ext cx="6389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1   1   2   3   5   8   13   21   34   55  . . . </a:t>
            </a:r>
          </a:p>
        </p:txBody>
      </p:sp>
    </p:spTree>
    <p:extLst>
      <p:ext uri="{BB962C8B-B14F-4D97-AF65-F5344CB8AC3E}">
        <p14:creationId xmlns:p14="http://schemas.microsoft.com/office/powerpoint/2010/main" val="2385891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4ABDD2-5F27-2647-8172-F8C46173264F}"/>
              </a:ext>
            </a:extLst>
          </p:cNvPr>
          <p:cNvSpPr txBox="1"/>
          <p:nvPr/>
        </p:nvSpPr>
        <p:spPr>
          <a:xfrm>
            <a:off x="758142" y="122337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Fibonacci</a:t>
            </a:r>
            <a:r>
              <a:rPr lang="en-US" sz="3600" dirty="0">
                <a:solidFill>
                  <a:srgbClr val="FF0000"/>
                </a:solidFill>
              </a:rPr>
              <a:t> numbers in Nature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80B08-2120-8C42-A8C4-42B5CE5FB6D3}"/>
              </a:ext>
            </a:extLst>
          </p:cNvPr>
          <p:cNvSpPr txBox="1"/>
          <p:nvPr/>
        </p:nvSpPr>
        <p:spPr>
          <a:xfrm>
            <a:off x="1306309" y="5791200"/>
            <a:ext cx="6389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1   1   2   3   5   8   13   21   34   55  . . .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CA867-18BD-6E4E-97F4-80B982348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1200"/>
            <a:ext cx="3251200" cy="325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7EE5BD3-97DD-AF4C-97F8-09B7668C0682}"/>
              </a:ext>
            </a:extLst>
          </p:cNvPr>
          <p:cNvSpPr txBox="1"/>
          <p:nvPr/>
        </p:nvSpPr>
        <p:spPr>
          <a:xfrm>
            <a:off x="4572000" y="3429000"/>
            <a:ext cx="1988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halkboard" panose="03050602040202020205" pitchFamily="66" charset="77"/>
              </a:rPr>
              <a:t>pineapple</a:t>
            </a:r>
          </a:p>
        </p:txBody>
      </p:sp>
    </p:spTree>
    <p:extLst>
      <p:ext uri="{BB962C8B-B14F-4D97-AF65-F5344CB8AC3E}">
        <p14:creationId xmlns:p14="http://schemas.microsoft.com/office/powerpoint/2010/main" val="23441717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A474CD-425D-5A4F-AACB-CD46A9F68AF2}"/>
              </a:ext>
            </a:extLst>
          </p:cNvPr>
          <p:cNvSpPr/>
          <p:nvPr/>
        </p:nvSpPr>
        <p:spPr>
          <a:xfrm>
            <a:off x="304800" y="2514600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1   1   2   3   5  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8   13   21   </a:t>
            </a:r>
            <a:r>
              <a:rPr lang="en-US" sz="2400" dirty="0">
                <a:solidFill>
                  <a:srgbClr val="FF0000"/>
                </a:solidFill>
              </a:rPr>
              <a:t>34   55  . . .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B246F-4700-E14B-B183-34B85AE3D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32" y="902011"/>
            <a:ext cx="4216400" cy="2167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9E9A1-CDF7-374B-A4F6-E835B31B96EF}"/>
              </a:ext>
            </a:extLst>
          </p:cNvPr>
          <p:cNvSpPr txBox="1"/>
          <p:nvPr/>
        </p:nvSpPr>
        <p:spPr>
          <a:xfrm>
            <a:off x="1340381" y="1985665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Pineapple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2941D8-C31C-9743-8747-49A7DF49F093}"/>
              </a:ext>
            </a:extLst>
          </p:cNvPr>
          <p:cNvGrpSpPr/>
          <p:nvPr/>
        </p:nvGrpSpPr>
        <p:grpSpPr>
          <a:xfrm>
            <a:off x="299703" y="4747823"/>
            <a:ext cx="8421138" cy="1691902"/>
            <a:chOff x="304800" y="3048000"/>
            <a:chExt cx="8421138" cy="16919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6B8598-3B1B-3A4A-B950-B2972F520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3048000"/>
              <a:ext cx="3315738" cy="1691902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8DEEF9-F419-0C4A-ACB9-E7A7017F8B3B}"/>
                </a:ext>
              </a:extLst>
            </p:cNvPr>
            <p:cNvSpPr txBox="1"/>
            <p:nvPr/>
          </p:nvSpPr>
          <p:spPr>
            <a:xfrm>
              <a:off x="1310918" y="3505200"/>
              <a:ext cx="1897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Asparagus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1BEF3A-A12C-564D-80CA-3255A1FA6EAF}"/>
                </a:ext>
              </a:extLst>
            </p:cNvPr>
            <p:cNvSpPr txBox="1"/>
            <p:nvPr/>
          </p:nvSpPr>
          <p:spPr>
            <a:xfrm>
              <a:off x="304800" y="4001238"/>
              <a:ext cx="47981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1   1   2   3   </a:t>
              </a:r>
              <a:r>
                <a:rPr lang="en-US" sz="2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5   8</a:t>
              </a:r>
              <a:r>
                <a:rPr lang="en-US" sz="2400" dirty="0">
                  <a:solidFill>
                    <a:srgbClr val="FF0000"/>
                  </a:solidFill>
                </a:rPr>
                <a:t>   13   21   34   55  . . . </a:t>
              </a:r>
            </a:p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FDB071-C439-A24B-BD60-0E5981450965}"/>
              </a:ext>
            </a:extLst>
          </p:cNvPr>
          <p:cNvGrpSpPr/>
          <p:nvPr/>
        </p:nvGrpSpPr>
        <p:grpSpPr>
          <a:xfrm>
            <a:off x="278132" y="3042479"/>
            <a:ext cx="7567932" cy="1955800"/>
            <a:chOff x="304800" y="4619252"/>
            <a:chExt cx="7567932" cy="19558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B47DF-C557-1347-B102-EA6472B671A3}"/>
                </a:ext>
              </a:extLst>
            </p:cNvPr>
            <p:cNvSpPr txBox="1"/>
            <p:nvPr/>
          </p:nvSpPr>
          <p:spPr>
            <a:xfrm>
              <a:off x="1447800" y="5105400"/>
              <a:ext cx="17792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Artichoke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AB42AB-94B3-CE45-B2E1-E566685AD479}"/>
                </a:ext>
              </a:extLst>
            </p:cNvPr>
            <p:cNvSpPr txBox="1"/>
            <p:nvPr/>
          </p:nvSpPr>
          <p:spPr>
            <a:xfrm>
              <a:off x="304800" y="5597152"/>
              <a:ext cx="47981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1   1   2   3   </a:t>
              </a:r>
              <a:r>
                <a:rPr lang="en-US" sz="2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5   8</a:t>
              </a:r>
              <a:r>
                <a:rPr lang="en-US" sz="2400" dirty="0">
                  <a:solidFill>
                    <a:srgbClr val="FF0000"/>
                  </a:solidFill>
                </a:rPr>
                <a:t>   13   21   34   55  . . . </a:t>
              </a:r>
            </a:p>
            <a:p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1F9F18-CC73-C647-9E94-74269779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32" y="4619252"/>
              <a:ext cx="1955800" cy="19558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962880E-3B66-5F4D-AA74-34D1B7994720}"/>
              </a:ext>
            </a:extLst>
          </p:cNvPr>
          <p:cNvSpPr/>
          <p:nvPr/>
        </p:nvSpPr>
        <p:spPr>
          <a:xfrm>
            <a:off x="383492" y="3057918"/>
            <a:ext cx="9067800" cy="340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A9738-A277-3F45-924F-214303899D73}"/>
              </a:ext>
            </a:extLst>
          </p:cNvPr>
          <p:cNvSpPr/>
          <p:nvPr/>
        </p:nvSpPr>
        <p:spPr>
          <a:xfrm>
            <a:off x="38100" y="4953000"/>
            <a:ext cx="9067800" cy="202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7FDCBBC-563C-9346-965B-B2CDC80B9FD3}"/>
              </a:ext>
            </a:extLst>
          </p:cNvPr>
          <p:cNvSpPr/>
          <p:nvPr/>
        </p:nvSpPr>
        <p:spPr>
          <a:xfrm>
            <a:off x="7543800" y="3358188"/>
            <a:ext cx="1907492" cy="2203045"/>
          </a:xfrm>
          <a:prstGeom prst="triangle">
            <a:avLst>
              <a:gd name="adj" fmla="val 492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4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A474CD-425D-5A4F-AACB-CD46A9F68AF2}"/>
              </a:ext>
            </a:extLst>
          </p:cNvPr>
          <p:cNvSpPr/>
          <p:nvPr/>
        </p:nvSpPr>
        <p:spPr>
          <a:xfrm>
            <a:off x="304800" y="2514600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1   1   2   3   5  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8   13   21   </a:t>
            </a:r>
            <a:r>
              <a:rPr lang="en-US" sz="2400" dirty="0">
                <a:solidFill>
                  <a:srgbClr val="FF0000"/>
                </a:solidFill>
              </a:rPr>
              <a:t>34   55  . . .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B246F-4700-E14B-B183-34B85AE3D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32" y="902011"/>
            <a:ext cx="4216400" cy="2167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9E9A1-CDF7-374B-A4F6-E835B31B96EF}"/>
              </a:ext>
            </a:extLst>
          </p:cNvPr>
          <p:cNvSpPr txBox="1"/>
          <p:nvPr/>
        </p:nvSpPr>
        <p:spPr>
          <a:xfrm>
            <a:off x="1340381" y="1985665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Pineapple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2941D8-C31C-9743-8747-49A7DF49F093}"/>
              </a:ext>
            </a:extLst>
          </p:cNvPr>
          <p:cNvGrpSpPr/>
          <p:nvPr/>
        </p:nvGrpSpPr>
        <p:grpSpPr>
          <a:xfrm>
            <a:off x="299703" y="4747823"/>
            <a:ext cx="8421138" cy="1691902"/>
            <a:chOff x="304800" y="3048000"/>
            <a:chExt cx="8421138" cy="16919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6B8598-3B1B-3A4A-B950-B2972F520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3048000"/>
              <a:ext cx="3315738" cy="1691902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8DEEF9-F419-0C4A-ACB9-E7A7017F8B3B}"/>
                </a:ext>
              </a:extLst>
            </p:cNvPr>
            <p:cNvSpPr txBox="1"/>
            <p:nvPr/>
          </p:nvSpPr>
          <p:spPr>
            <a:xfrm>
              <a:off x="1310918" y="3505200"/>
              <a:ext cx="1897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Asparagus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1BEF3A-A12C-564D-80CA-3255A1FA6EAF}"/>
                </a:ext>
              </a:extLst>
            </p:cNvPr>
            <p:cNvSpPr txBox="1"/>
            <p:nvPr/>
          </p:nvSpPr>
          <p:spPr>
            <a:xfrm>
              <a:off x="304800" y="4001238"/>
              <a:ext cx="47981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1   1   2   3   </a:t>
              </a:r>
              <a:r>
                <a:rPr lang="en-US" sz="2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5   8</a:t>
              </a:r>
              <a:r>
                <a:rPr lang="en-US" sz="2400" dirty="0">
                  <a:solidFill>
                    <a:srgbClr val="FF0000"/>
                  </a:solidFill>
                </a:rPr>
                <a:t>   13   21   34   55  . . . </a:t>
              </a:r>
            </a:p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FDB071-C439-A24B-BD60-0E5981450965}"/>
              </a:ext>
            </a:extLst>
          </p:cNvPr>
          <p:cNvGrpSpPr/>
          <p:nvPr/>
        </p:nvGrpSpPr>
        <p:grpSpPr>
          <a:xfrm>
            <a:off x="278132" y="3042479"/>
            <a:ext cx="7567932" cy="1955800"/>
            <a:chOff x="304800" y="4619252"/>
            <a:chExt cx="7567932" cy="19558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B47DF-C557-1347-B102-EA6472B671A3}"/>
                </a:ext>
              </a:extLst>
            </p:cNvPr>
            <p:cNvSpPr txBox="1"/>
            <p:nvPr/>
          </p:nvSpPr>
          <p:spPr>
            <a:xfrm>
              <a:off x="1447800" y="5105400"/>
              <a:ext cx="17792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Artichoke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AB42AB-94B3-CE45-B2E1-E566685AD479}"/>
                </a:ext>
              </a:extLst>
            </p:cNvPr>
            <p:cNvSpPr txBox="1"/>
            <p:nvPr/>
          </p:nvSpPr>
          <p:spPr>
            <a:xfrm>
              <a:off x="304800" y="5597152"/>
              <a:ext cx="47981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1   1   2   3   </a:t>
              </a:r>
              <a:r>
                <a:rPr lang="en-US" sz="2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5   8</a:t>
              </a:r>
              <a:r>
                <a:rPr lang="en-US" sz="2400" dirty="0">
                  <a:solidFill>
                    <a:srgbClr val="FF0000"/>
                  </a:solidFill>
                </a:rPr>
                <a:t>   13   21   34   55  . . . </a:t>
              </a:r>
            </a:p>
            <a:p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1F9F18-CC73-C647-9E94-74269779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32" y="4619252"/>
              <a:ext cx="1955800" cy="1955800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77AA9738-A277-3F45-924F-214303899D73}"/>
              </a:ext>
            </a:extLst>
          </p:cNvPr>
          <p:cNvSpPr/>
          <p:nvPr/>
        </p:nvSpPr>
        <p:spPr>
          <a:xfrm>
            <a:off x="38100" y="4953000"/>
            <a:ext cx="9067800" cy="20227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iangle 6">
            <a:extLst>
              <a:ext uri="{FF2B5EF4-FFF2-40B4-BE49-F238E27FC236}">
                <a16:creationId xmlns:a16="http://schemas.microsoft.com/office/drawing/2014/main" id="{17FDCBBC-563C-9346-965B-B2CDC80B9FD3}"/>
              </a:ext>
            </a:extLst>
          </p:cNvPr>
          <p:cNvSpPr/>
          <p:nvPr/>
        </p:nvSpPr>
        <p:spPr>
          <a:xfrm>
            <a:off x="7543800" y="3358188"/>
            <a:ext cx="1907492" cy="2203045"/>
          </a:xfrm>
          <a:prstGeom prst="triangle">
            <a:avLst>
              <a:gd name="adj" fmla="val 492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1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A474CD-425D-5A4F-AACB-CD46A9F68AF2}"/>
              </a:ext>
            </a:extLst>
          </p:cNvPr>
          <p:cNvSpPr/>
          <p:nvPr/>
        </p:nvSpPr>
        <p:spPr>
          <a:xfrm>
            <a:off x="304800" y="2514600"/>
            <a:ext cx="47981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1   1   2   3   5  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</a:rPr>
              <a:t>8   13   21   </a:t>
            </a:r>
            <a:r>
              <a:rPr lang="en-US" sz="2400" dirty="0">
                <a:solidFill>
                  <a:srgbClr val="FF0000"/>
                </a:solidFill>
              </a:rPr>
              <a:t>34   55  . . . 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AEB246F-4700-E14B-B183-34B85AE3D9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32" y="902011"/>
            <a:ext cx="4216400" cy="21673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9E9A1-CDF7-374B-A4F6-E835B31B96EF}"/>
              </a:ext>
            </a:extLst>
          </p:cNvPr>
          <p:cNvSpPr txBox="1"/>
          <p:nvPr/>
        </p:nvSpPr>
        <p:spPr>
          <a:xfrm>
            <a:off x="1340381" y="1985665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Pineapple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A2941D8-C31C-9743-8747-49A7DF49F093}"/>
              </a:ext>
            </a:extLst>
          </p:cNvPr>
          <p:cNvGrpSpPr/>
          <p:nvPr/>
        </p:nvGrpSpPr>
        <p:grpSpPr>
          <a:xfrm>
            <a:off x="299703" y="4747823"/>
            <a:ext cx="8421138" cy="1691902"/>
            <a:chOff x="304800" y="3048000"/>
            <a:chExt cx="8421138" cy="169190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6B8598-3B1B-3A4A-B950-B2972F520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0200" y="3048000"/>
              <a:ext cx="3315738" cy="1691902"/>
            </a:xfrm>
            <a:prstGeom prst="rect">
              <a:avLst/>
            </a:prstGeom>
            <a:effectLst>
              <a:softEdge rad="12700"/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8DEEF9-F419-0C4A-ACB9-E7A7017F8B3B}"/>
                </a:ext>
              </a:extLst>
            </p:cNvPr>
            <p:cNvSpPr txBox="1"/>
            <p:nvPr/>
          </p:nvSpPr>
          <p:spPr>
            <a:xfrm>
              <a:off x="1310918" y="3505200"/>
              <a:ext cx="18978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Asparagus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1BEF3A-A12C-564D-80CA-3255A1FA6EAF}"/>
                </a:ext>
              </a:extLst>
            </p:cNvPr>
            <p:cNvSpPr txBox="1"/>
            <p:nvPr/>
          </p:nvSpPr>
          <p:spPr>
            <a:xfrm>
              <a:off x="304800" y="4001238"/>
              <a:ext cx="47981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1   1   2   3   </a:t>
              </a:r>
              <a:r>
                <a:rPr lang="en-US" sz="2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5   8</a:t>
              </a:r>
              <a:r>
                <a:rPr lang="en-US" sz="2400" dirty="0">
                  <a:solidFill>
                    <a:srgbClr val="FF0000"/>
                  </a:solidFill>
                </a:rPr>
                <a:t>   13   21   34   55  . . . </a:t>
              </a:r>
            </a:p>
            <a:p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FDB071-C439-A24B-BD60-0E5981450965}"/>
              </a:ext>
            </a:extLst>
          </p:cNvPr>
          <p:cNvGrpSpPr/>
          <p:nvPr/>
        </p:nvGrpSpPr>
        <p:grpSpPr>
          <a:xfrm>
            <a:off x="278132" y="3042479"/>
            <a:ext cx="7567932" cy="1955800"/>
            <a:chOff x="304800" y="4619252"/>
            <a:chExt cx="7567932" cy="19558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ADB47DF-C557-1347-B102-EA6472B671A3}"/>
                </a:ext>
              </a:extLst>
            </p:cNvPr>
            <p:cNvSpPr txBox="1"/>
            <p:nvPr/>
          </p:nvSpPr>
          <p:spPr>
            <a:xfrm>
              <a:off x="1447800" y="5105400"/>
              <a:ext cx="17792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Artichoke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0AB42AB-94B3-CE45-B2E1-E566685AD479}"/>
                </a:ext>
              </a:extLst>
            </p:cNvPr>
            <p:cNvSpPr txBox="1"/>
            <p:nvPr/>
          </p:nvSpPr>
          <p:spPr>
            <a:xfrm>
              <a:off x="304800" y="5597152"/>
              <a:ext cx="479810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1   1   2   3   </a:t>
              </a:r>
              <a:r>
                <a:rPr lang="en-US" sz="24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5   8</a:t>
              </a:r>
              <a:r>
                <a:rPr lang="en-US" sz="2400" dirty="0">
                  <a:solidFill>
                    <a:srgbClr val="FF0000"/>
                  </a:solidFill>
                </a:rPr>
                <a:t>   13   21   34   55  . . . </a:t>
              </a:r>
            </a:p>
            <a:p>
              <a:endParaRPr lang="en-US" dirty="0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A1F9F18-CC73-C647-9E94-74269779D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6932" y="4619252"/>
              <a:ext cx="1955800" cy="195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54288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4ABDD2-5F27-2647-8172-F8C46173264F}"/>
              </a:ext>
            </a:extLst>
          </p:cNvPr>
          <p:cNvSpPr txBox="1"/>
          <p:nvPr/>
        </p:nvSpPr>
        <p:spPr>
          <a:xfrm>
            <a:off x="758142" y="1223372"/>
            <a:ext cx="807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Fibonacci</a:t>
            </a:r>
            <a:r>
              <a:rPr lang="en-US" sz="3600" dirty="0">
                <a:solidFill>
                  <a:srgbClr val="FF0000"/>
                </a:solidFill>
              </a:rPr>
              <a:t> numbers in Nature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880B08-2120-8C42-A8C4-42B5CE5FB6D3}"/>
              </a:ext>
            </a:extLst>
          </p:cNvPr>
          <p:cNvSpPr txBox="1"/>
          <p:nvPr/>
        </p:nvSpPr>
        <p:spPr>
          <a:xfrm>
            <a:off x="1306309" y="5791200"/>
            <a:ext cx="6389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1   1   2   3   5   8   13   21   34   55  . . .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EE5BD3-97DD-AF4C-97F8-09B7668C0682}"/>
              </a:ext>
            </a:extLst>
          </p:cNvPr>
          <p:cNvSpPr txBox="1"/>
          <p:nvPr/>
        </p:nvSpPr>
        <p:spPr>
          <a:xfrm>
            <a:off x="5708027" y="3276453"/>
            <a:ext cx="20404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halkboard" panose="03050602040202020205" pitchFamily="66" charset="77"/>
              </a:rPr>
              <a:t>pinecones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A8D71C-387E-1D4D-B68E-F3045557F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86" y="2604050"/>
            <a:ext cx="4445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783C6-E3BD-7A41-8C18-953D81089191}"/>
              </a:ext>
            </a:extLst>
          </p:cNvPr>
          <p:cNvSpPr txBox="1"/>
          <p:nvPr/>
        </p:nvSpPr>
        <p:spPr>
          <a:xfrm>
            <a:off x="2895600" y="1116568"/>
            <a:ext cx="286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(switch to overhead camera)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FB975-248B-ED41-9B6E-D09234ADA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33600"/>
            <a:ext cx="2971800" cy="22866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CE1F02-B9E5-D84A-A25D-1F05EC47E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2133600"/>
            <a:ext cx="2971799" cy="23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21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8AE41E-8834-1E41-A886-DFC4B58E0D0A}"/>
              </a:ext>
            </a:extLst>
          </p:cNvPr>
          <p:cNvSpPr txBox="1"/>
          <p:nvPr/>
        </p:nvSpPr>
        <p:spPr>
          <a:xfrm>
            <a:off x="196703" y="1295400"/>
            <a:ext cx="27750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Leaning tower of Pisa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5AB4C5C-7821-A949-9CD0-AF9C12BD2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080" y="1253924"/>
            <a:ext cx="6986920" cy="50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047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BE243C1-699D-EC4D-923D-B5E0619345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314519"/>
            <a:ext cx="2057400" cy="1542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DAE30A-7384-4D44-B9DC-E8F6D3F59A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581400"/>
            <a:ext cx="2057400" cy="15426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075648-BEFF-D440-A563-4C8DB2CBB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28003"/>
            <a:ext cx="2057400" cy="15426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97BBC44-DD02-3448-A602-8811C5A5E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5836" y="4336030"/>
            <a:ext cx="2743828" cy="2057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23C1D47-8800-054A-8B7A-860487C4CC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6" y="1219591"/>
            <a:ext cx="2641159" cy="19804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4E9A4DD-B29F-C54D-9B7D-043E56CDB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255" y="1549851"/>
            <a:ext cx="2623108" cy="120007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D01E593A-8ABA-084D-9DC9-414D48AD099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746" y="939309"/>
            <a:ext cx="2999920" cy="27438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A7A29E-F46F-E340-A59B-96541B24B6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739" y="2902430"/>
            <a:ext cx="3035022" cy="22730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14B3E8-765F-164B-8E59-3655D0D8E9B1}"/>
              </a:ext>
            </a:extLst>
          </p:cNvPr>
          <p:cNvSpPr txBox="1"/>
          <p:nvPr/>
        </p:nvSpPr>
        <p:spPr>
          <a:xfrm>
            <a:off x="3024643" y="4667664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34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EF8B36-A690-8541-A43A-38912A31207C}"/>
              </a:ext>
            </a:extLst>
          </p:cNvPr>
          <p:cNvSpPr txBox="1"/>
          <p:nvPr/>
        </p:nvSpPr>
        <p:spPr>
          <a:xfrm>
            <a:off x="3025067" y="4836941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582128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7E1C33-6B3D-C343-BDB8-2B76ECC5D23E}"/>
              </a:ext>
            </a:extLst>
          </p:cNvPr>
          <p:cNvSpPr txBox="1"/>
          <p:nvPr/>
        </p:nvSpPr>
        <p:spPr>
          <a:xfrm>
            <a:off x="2514600" y="2367171"/>
            <a:ext cx="357957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halkboard" panose="03050602040202020205" pitchFamily="66" charset="77"/>
              </a:rPr>
              <a:t>Part2: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halkboard" panose="03050602040202020205" pitchFamily="66" charset="77"/>
              </a:rPr>
              <a:t>Ratios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halkboard" panose="03050602040202020205" pitchFamily="66" charset="77"/>
              </a:rPr>
              <a:t>Golden Ratio</a:t>
            </a:r>
          </a:p>
        </p:txBody>
      </p:sp>
    </p:spTree>
    <p:extLst>
      <p:ext uri="{BB962C8B-B14F-4D97-AF65-F5344CB8AC3E}">
        <p14:creationId xmlns:p14="http://schemas.microsoft.com/office/powerpoint/2010/main" val="2895114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1C297-2F73-3741-885E-87DB74C522BC}"/>
              </a:ext>
            </a:extLst>
          </p:cNvPr>
          <p:cNvSpPr txBox="1"/>
          <p:nvPr/>
        </p:nvSpPr>
        <p:spPr>
          <a:xfrm>
            <a:off x="1015605" y="1320225"/>
            <a:ext cx="700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1   1   2   3   5   8   13   21  34   55  89 . . . .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55DCA-FEE5-3A4F-90B8-7B1FFAF2CCA9}"/>
              </a:ext>
            </a:extLst>
          </p:cNvPr>
          <p:cNvSpPr txBox="1"/>
          <p:nvPr/>
        </p:nvSpPr>
        <p:spPr>
          <a:xfrm>
            <a:off x="1015605" y="2133600"/>
            <a:ext cx="623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take the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between </a:t>
            </a:r>
            <a:r>
              <a:rPr lang="en-US" i="1" dirty="0"/>
              <a:t>adjacent</a:t>
            </a:r>
            <a:r>
              <a:rPr lang="en-US" dirty="0"/>
              <a:t> pairs of Fibonacci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6925B-9268-4545-A30C-CA9979E66B18}"/>
              </a:ext>
            </a:extLst>
          </p:cNvPr>
          <p:cNvSpPr txBox="1"/>
          <p:nvPr/>
        </p:nvSpPr>
        <p:spPr>
          <a:xfrm>
            <a:off x="4418153" y="2565991"/>
            <a:ext cx="191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next to each other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954445-EBB2-514C-9809-19AD5B0273D7}"/>
              </a:ext>
            </a:extLst>
          </p:cNvPr>
          <p:cNvCxnSpPr>
            <a:cxnSpLocks/>
          </p:cNvCxnSpPr>
          <p:nvPr/>
        </p:nvCxnSpPr>
        <p:spPr>
          <a:xfrm>
            <a:off x="4131554" y="2502932"/>
            <a:ext cx="286599" cy="240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D3071D-B259-7048-BE5B-12ACFDAF8B25}"/>
              </a:ext>
            </a:extLst>
          </p:cNvPr>
          <p:cNvSpPr txBox="1"/>
          <p:nvPr/>
        </p:nvSpPr>
        <p:spPr>
          <a:xfrm>
            <a:off x="2214177" y="3200400"/>
            <a:ext cx="1976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1/1   = 1</a:t>
            </a:r>
          </a:p>
          <a:p>
            <a:r>
              <a:rPr lang="en-US" b="1" dirty="0">
                <a:latin typeface="Courier" pitchFamily="2" charset="0"/>
              </a:rPr>
              <a:t>2/1   = 2</a:t>
            </a:r>
          </a:p>
          <a:p>
            <a:r>
              <a:rPr lang="en-US" b="1" dirty="0">
                <a:latin typeface="Courier" pitchFamily="2" charset="0"/>
              </a:rPr>
              <a:t>3/2   = 1.5</a:t>
            </a:r>
          </a:p>
          <a:p>
            <a:r>
              <a:rPr lang="en-US" b="1" dirty="0">
                <a:latin typeface="Courier" pitchFamily="2" charset="0"/>
              </a:rPr>
              <a:t>5/3   = 1.667</a:t>
            </a:r>
          </a:p>
          <a:p>
            <a:r>
              <a:rPr lang="en-US" b="1" dirty="0">
                <a:latin typeface="Courier" pitchFamily="2" charset="0"/>
              </a:rPr>
              <a:t>8/5   = 1.600</a:t>
            </a:r>
          </a:p>
          <a:p>
            <a:r>
              <a:rPr lang="en-US" b="1" dirty="0">
                <a:latin typeface="Courier" pitchFamily="2" charset="0"/>
              </a:rPr>
              <a:t>13/8  = 1.625</a:t>
            </a:r>
          </a:p>
          <a:p>
            <a:r>
              <a:rPr lang="en-US" b="1" dirty="0">
                <a:latin typeface="Courier" pitchFamily="2" charset="0"/>
              </a:rPr>
              <a:t>21/13 = 1.615</a:t>
            </a:r>
          </a:p>
          <a:p>
            <a:r>
              <a:rPr lang="en-US" b="1" dirty="0">
                <a:latin typeface="Courier" pitchFamily="2" charset="0"/>
              </a:rPr>
              <a:t>34/21 = 1.619</a:t>
            </a:r>
          </a:p>
          <a:p>
            <a:r>
              <a:rPr lang="en-US" b="1" dirty="0">
                <a:latin typeface="Courier" pitchFamily="2" charset="0"/>
              </a:rPr>
              <a:t>     </a:t>
            </a:r>
            <a:r>
              <a:rPr lang="en-US" b="1" dirty="0" err="1">
                <a:latin typeface="Courier" pitchFamily="2" charset="0"/>
              </a:rPr>
              <a:t>etc</a:t>
            </a:r>
            <a:r>
              <a:rPr lang="en-US" b="1" dirty="0">
                <a:latin typeface="Courier" pitchFamily="2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82E63-259B-0043-BBFB-20AE9A8F1148}"/>
              </a:ext>
            </a:extLst>
          </p:cNvPr>
          <p:cNvSpPr txBox="1"/>
          <p:nvPr/>
        </p:nvSpPr>
        <p:spPr>
          <a:xfrm>
            <a:off x="2186595" y="6019800"/>
            <a:ext cx="429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 so what do you think is the next number?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F8360-241C-444A-A29D-2589B8691F27}"/>
              </a:ext>
            </a:extLst>
          </p:cNvPr>
          <p:cNvSpPr/>
          <p:nvPr/>
        </p:nvSpPr>
        <p:spPr>
          <a:xfrm>
            <a:off x="1449988" y="5122489"/>
            <a:ext cx="4880676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3B4E3-1712-5448-86BB-25A4852DCDB1}"/>
              </a:ext>
            </a:extLst>
          </p:cNvPr>
          <p:cNvSpPr/>
          <p:nvPr/>
        </p:nvSpPr>
        <p:spPr>
          <a:xfrm>
            <a:off x="1710446" y="4950262"/>
            <a:ext cx="4766553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37B06C-F5FA-624B-BB97-87E16C60E67C}"/>
              </a:ext>
            </a:extLst>
          </p:cNvPr>
          <p:cNvSpPr/>
          <p:nvPr/>
        </p:nvSpPr>
        <p:spPr>
          <a:xfrm>
            <a:off x="1851487" y="4659098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BC3A10-1D85-5A4C-B1B6-1F1D7FE6C15D}"/>
              </a:ext>
            </a:extLst>
          </p:cNvPr>
          <p:cNvSpPr/>
          <p:nvPr/>
        </p:nvSpPr>
        <p:spPr>
          <a:xfrm>
            <a:off x="1970906" y="4352330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EE62B0-B3BD-F94A-AADA-59CF6DE8AE44}"/>
              </a:ext>
            </a:extLst>
          </p:cNvPr>
          <p:cNvSpPr/>
          <p:nvPr/>
        </p:nvSpPr>
        <p:spPr>
          <a:xfrm>
            <a:off x="1934996" y="4086304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4BA75F-2F17-4B4F-8643-78A75A620C77}"/>
              </a:ext>
            </a:extLst>
          </p:cNvPr>
          <p:cNvSpPr/>
          <p:nvPr/>
        </p:nvSpPr>
        <p:spPr>
          <a:xfrm>
            <a:off x="2054415" y="3815151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F1C2CE-B7AC-DB44-897E-B2F7B388C579}"/>
              </a:ext>
            </a:extLst>
          </p:cNvPr>
          <p:cNvSpPr/>
          <p:nvPr/>
        </p:nvSpPr>
        <p:spPr>
          <a:xfrm>
            <a:off x="2090325" y="3528672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B57E8B-F965-384F-AB2F-B40A4596392D}"/>
              </a:ext>
            </a:extLst>
          </p:cNvPr>
          <p:cNvSpPr/>
          <p:nvPr/>
        </p:nvSpPr>
        <p:spPr>
          <a:xfrm>
            <a:off x="1728402" y="3116860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AECB96-7692-7340-BD98-B2342261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3145997"/>
            <a:ext cx="2548646" cy="24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0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1C297-2F73-3741-885E-87DB74C522BC}"/>
              </a:ext>
            </a:extLst>
          </p:cNvPr>
          <p:cNvSpPr txBox="1"/>
          <p:nvPr/>
        </p:nvSpPr>
        <p:spPr>
          <a:xfrm>
            <a:off x="1015605" y="1320225"/>
            <a:ext cx="700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1   1   2   3   5   8   13   21  34   55  89 . . . .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55DCA-FEE5-3A4F-90B8-7B1FFAF2CCA9}"/>
              </a:ext>
            </a:extLst>
          </p:cNvPr>
          <p:cNvSpPr txBox="1"/>
          <p:nvPr/>
        </p:nvSpPr>
        <p:spPr>
          <a:xfrm>
            <a:off x="1015605" y="2133600"/>
            <a:ext cx="623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take the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between </a:t>
            </a:r>
            <a:r>
              <a:rPr lang="en-US" i="1" dirty="0"/>
              <a:t>adjacent</a:t>
            </a:r>
            <a:r>
              <a:rPr lang="en-US" dirty="0"/>
              <a:t> pairs of Fibonacci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6925B-9268-4545-A30C-CA9979E66B18}"/>
              </a:ext>
            </a:extLst>
          </p:cNvPr>
          <p:cNvSpPr txBox="1"/>
          <p:nvPr/>
        </p:nvSpPr>
        <p:spPr>
          <a:xfrm>
            <a:off x="4418153" y="2565991"/>
            <a:ext cx="191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next to each other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954445-EBB2-514C-9809-19AD5B0273D7}"/>
              </a:ext>
            </a:extLst>
          </p:cNvPr>
          <p:cNvCxnSpPr>
            <a:cxnSpLocks/>
          </p:cNvCxnSpPr>
          <p:nvPr/>
        </p:nvCxnSpPr>
        <p:spPr>
          <a:xfrm>
            <a:off x="4131554" y="2502932"/>
            <a:ext cx="286599" cy="240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D3071D-B259-7048-BE5B-12ACFDAF8B25}"/>
              </a:ext>
            </a:extLst>
          </p:cNvPr>
          <p:cNvSpPr txBox="1"/>
          <p:nvPr/>
        </p:nvSpPr>
        <p:spPr>
          <a:xfrm>
            <a:off x="2214177" y="3200400"/>
            <a:ext cx="1976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1/1   = 1</a:t>
            </a:r>
          </a:p>
          <a:p>
            <a:r>
              <a:rPr lang="en-US" b="1" dirty="0">
                <a:latin typeface="Courier" pitchFamily="2" charset="0"/>
              </a:rPr>
              <a:t>2/1   = 2</a:t>
            </a:r>
          </a:p>
          <a:p>
            <a:r>
              <a:rPr lang="en-US" b="1" dirty="0">
                <a:latin typeface="Courier" pitchFamily="2" charset="0"/>
              </a:rPr>
              <a:t>3/2   = 1.5</a:t>
            </a:r>
          </a:p>
          <a:p>
            <a:r>
              <a:rPr lang="en-US" b="1" dirty="0">
                <a:latin typeface="Courier" pitchFamily="2" charset="0"/>
              </a:rPr>
              <a:t>5/3   = 1.667</a:t>
            </a:r>
          </a:p>
          <a:p>
            <a:r>
              <a:rPr lang="en-US" b="1" dirty="0">
                <a:latin typeface="Courier" pitchFamily="2" charset="0"/>
              </a:rPr>
              <a:t>8/5   = 1.600</a:t>
            </a:r>
          </a:p>
          <a:p>
            <a:r>
              <a:rPr lang="en-US" b="1" dirty="0">
                <a:latin typeface="Courier" pitchFamily="2" charset="0"/>
              </a:rPr>
              <a:t>13/8  = 1.625</a:t>
            </a:r>
          </a:p>
          <a:p>
            <a:r>
              <a:rPr lang="en-US" b="1" dirty="0">
                <a:latin typeface="Courier" pitchFamily="2" charset="0"/>
              </a:rPr>
              <a:t>21/13 = 1.615</a:t>
            </a:r>
          </a:p>
          <a:p>
            <a:r>
              <a:rPr lang="en-US" b="1" dirty="0">
                <a:latin typeface="Courier" pitchFamily="2" charset="0"/>
              </a:rPr>
              <a:t>34/21 = 1.619</a:t>
            </a:r>
          </a:p>
          <a:p>
            <a:r>
              <a:rPr lang="en-US" b="1" dirty="0">
                <a:latin typeface="Courier" pitchFamily="2" charset="0"/>
              </a:rPr>
              <a:t>     </a:t>
            </a:r>
            <a:r>
              <a:rPr lang="en-US" b="1" dirty="0" err="1">
                <a:latin typeface="Courier" pitchFamily="2" charset="0"/>
              </a:rPr>
              <a:t>etc</a:t>
            </a:r>
            <a:r>
              <a:rPr lang="en-US" b="1" dirty="0">
                <a:latin typeface="Courier" pitchFamily="2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82E63-259B-0043-BBFB-20AE9A8F1148}"/>
              </a:ext>
            </a:extLst>
          </p:cNvPr>
          <p:cNvSpPr txBox="1"/>
          <p:nvPr/>
        </p:nvSpPr>
        <p:spPr>
          <a:xfrm>
            <a:off x="2186595" y="6019800"/>
            <a:ext cx="429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 so what do you think is the next number?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F8360-241C-444A-A29D-2589B8691F27}"/>
              </a:ext>
            </a:extLst>
          </p:cNvPr>
          <p:cNvSpPr/>
          <p:nvPr/>
        </p:nvSpPr>
        <p:spPr>
          <a:xfrm>
            <a:off x="1449988" y="5122489"/>
            <a:ext cx="4880676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3B4E3-1712-5448-86BB-25A4852DCDB1}"/>
              </a:ext>
            </a:extLst>
          </p:cNvPr>
          <p:cNvSpPr/>
          <p:nvPr/>
        </p:nvSpPr>
        <p:spPr>
          <a:xfrm>
            <a:off x="1710446" y="4950262"/>
            <a:ext cx="4766553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37B06C-F5FA-624B-BB97-87E16C60E67C}"/>
              </a:ext>
            </a:extLst>
          </p:cNvPr>
          <p:cNvSpPr/>
          <p:nvPr/>
        </p:nvSpPr>
        <p:spPr>
          <a:xfrm>
            <a:off x="1851487" y="4659098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BC3A10-1D85-5A4C-B1B6-1F1D7FE6C15D}"/>
              </a:ext>
            </a:extLst>
          </p:cNvPr>
          <p:cNvSpPr/>
          <p:nvPr/>
        </p:nvSpPr>
        <p:spPr>
          <a:xfrm>
            <a:off x="1970906" y="4352330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EE62B0-B3BD-F94A-AADA-59CF6DE8AE44}"/>
              </a:ext>
            </a:extLst>
          </p:cNvPr>
          <p:cNvSpPr/>
          <p:nvPr/>
        </p:nvSpPr>
        <p:spPr>
          <a:xfrm>
            <a:off x="1934996" y="4086304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4BA75F-2F17-4B4F-8643-78A75A620C77}"/>
              </a:ext>
            </a:extLst>
          </p:cNvPr>
          <p:cNvSpPr/>
          <p:nvPr/>
        </p:nvSpPr>
        <p:spPr>
          <a:xfrm>
            <a:off x="2054415" y="3815151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F1C2CE-B7AC-DB44-897E-B2F7B388C579}"/>
              </a:ext>
            </a:extLst>
          </p:cNvPr>
          <p:cNvSpPr/>
          <p:nvPr/>
        </p:nvSpPr>
        <p:spPr>
          <a:xfrm>
            <a:off x="2090325" y="3528672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AECB96-7692-7340-BD98-B2342261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3145997"/>
            <a:ext cx="2548646" cy="24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7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1C297-2F73-3741-885E-87DB74C522BC}"/>
              </a:ext>
            </a:extLst>
          </p:cNvPr>
          <p:cNvSpPr txBox="1"/>
          <p:nvPr/>
        </p:nvSpPr>
        <p:spPr>
          <a:xfrm>
            <a:off x="1015605" y="1320225"/>
            <a:ext cx="700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1   1   2   3   5   8   13   21  34   55  89 . . . .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55DCA-FEE5-3A4F-90B8-7B1FFAF2CCA9}"/>
              </a:ext>
            </a:extLst>
          </p:cNvPr>
          <p:cNvSpPr txBox="1"/>
          <p:nvPr/>
        </p:nvSpPr>
        <p:spPr>
          <a:xfrm>
            <a:off x="1015605" y="2133600"/>
            <a:ext cx="623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take the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between </a:t>
            </a:r>
            <a:r>
              <a:rPr lang="en-US" i="1" dirty="0"/>
              <a:t>adjacent</a:t>
            </a:r>
            <a:r>
              <a:rPr lang="en-US" dirty="0"/>
              <a:t> pairs of Fibonacci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6925B-9268-4545-A30C-CA9979E66B18}"/>
              </a:ext>
            </a:extLst>
          </p:cNvPr>
          <p:cNvSpPr txBox="1"/>
          <p:nvPr/>
        </p:nvSpPr>
        <p:spPr>
          <a:xfrm>
            <a:off x="4418153" y="2565991"/>
            <a:ext cx="191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next to each other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954445-EBB2-514C-9809-19AD5B0273D7}"/>
              </a:ext>
            </a:extLst>
          </p:cNvPr>
          <p:cNvCxnSpPr>
            <a:cxnSpLocks/>
          </p:cNvCxnSpPr>
          <p:nvPr/>
        </p:nvCxnSpPr>
        <p:spPr>
          <a:xfrm>
            <a:off x="4131554" y="2502932"/>
            <a:ext cx="286599" cy="240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D3071D-B259-7048-BE5B-12ACFDAF8B25}"/>
              </a:ext>
            </a:extLst>
          </p:cNvPr>
          <p:cNvSpPr txBox="1"/>
          <p:nvPr/>
        </p:nvSpPr>
        <p:spPr>
          <a:xfrm>
            <a:off x="2214177" y="3200400"/>
            <a:ext cx="1976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1/1   = 1</a:t>
            </a:r>
          </a:p>
          <a:p>
            <a:r>
              <a:rPr lang="en-US" b="1" dirty="0">
                <a:latin typeface="Courier" pitchFamily="2" charset="0"/>
              </a:rPr>
              <a:t>2/1   = 2</a:t>
            </a:r>
          </a:p>
          <a:p>
            <a:r>
              <a:rPr lang="en-US" b="1" dirty="0">
                <a:latin typeface="Courier" pitchFamily="2" charset="0"/>
              </a:rPr>
              <a:t>3/2   = 1.5</a:t>
            </a:r>
          </a:p>
          <a:p>
            <a:r>
              <a:rPr lang="en-US" b="1" dirty="0">
                <a:latin typeface="Courier" pitchFamily="2" charset="0"/>
              </a:rPr>
              <a:t>5/3   = 1.667</a:t>
            </a:r>
          </a:p>
          <a:p>
            <a:r>
              <a:rPr lang="en-US" b="1" dirty="0">
                <a:latin typeface="Courier" pitchFamily="2" charset="0"/>
              </a:rPr>
              <a:t>8/5   = 1.600</a:t>
            </a:r>
          </a:p>
          <a:p>
            <a:r>
              <a:rPr lang="en-US" b="1" dirty="0">
                <a:latin typeface="Courier" pitchFamily="2" charset="0"/>
              </a:rPr>
              <a:t>13/8  = 1.625</a:t>
            </a:r>
          </a:p>
          <a:p>
            <a:r>
              <a:rPr lang="en-US" b="1" dirty="0">
                <a:latin typeface="Courier" pitchFamily="2" charset="0"/>
              </a:rPr>
              <a:t>21/13 = 1.615</a:t>
            </a:r>
          </a:p>
          <a:p>
            <a:r>
              <a:rPr lang="en-US" b="1" dirty="0">
                <a:latin typeface="Courier" pitchFamily="2" charset="0"/>
              </a:rPr>
              <a:t>34/21 = 1.619</a:t>
            </a:r>
          </a:p>
          <a:p>
            <a:r>
              <a:rPr lang="en-US" b="1" dirty="0">
                <a:latin typeface="Courier" pitchFamily="2" charset="0"/>
              </a:rPr>
              <a:t>     </a:t>
            </a:r>
            <a:r>
              <a:rPr lang="en-US" b="1" dirty="0" err="1">
                <a:latin typeface="Courier" pitchFamily="2" charset="0"/>
              </a:rPr>
              <a:t>etc</a:t>
            </a:r>
            <a:r>
              <a:rPr lang="en-US" b="1" dirty="0">
                <a:latin typeface="Courier" pitchFamily="2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82E63-259B-0043-BBFB-20AE9A8F1148}"/>
              </a:ext>
            </a:extLst>
          </p:cNvPr>
          <p:cNvSpPr txBox="1"/>
          <p:nvPr/>
        </p:nvSpPr>
        <p:spPr>
          <a:xfrm>
            <a:off x="2186595" y="6019800"/>
            <a:ext cx="429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 so what do you think is the next number?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F8360-241C-444A-A29D-2589B8691F27}"/>
              </a:ext>
            </a:extLst>
          </p:cNvPr>
          <p:cNvSpPr/>
          <p:nvPr/>
        </p:nvSpPr>
        <p:spPr>
          <a:xfrm>
            <a:off x="1449988" y="5122489"/>
            <a:ext cx="4880676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3B4E3-1712-5448-86BB-25A4852DCDB1}"/>
              </a:ext>
            </a:extLst>
          </p:cNvPr>
          <p:cNvSpPr/>
          <p:nvPr/>
        </p:nvSpPr>
        <p:spPr>
          <a:xfrm>
            <a:off x="1710446" y="4950262"/>
            <a:ext cx="4766553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37B06C-F5FA-624B-BB97-87E16C60E67C}"/>
              </a:ext>
            </a:extLst>
          </p:cNvPr>
          <p:cNvSpPr/>
          <p:nvPr/>
        </p:nvSpPr>
        <p:spPr>
          <a:xfrm>
            <a:off x="1851487" y="4659098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BC3A10-1D85-5A4C-B1B6-1F1D7FE6C15D}"/>
              </a:ext>
            </a:extLst>
          </p:cNvPr>
          <p:cNvSpPr/>
          <p:nvPr/>
        </p:nvSpPr>
        <p:spPr>
          <a:xfrm>
            <a:off x="1970906" y="4352330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EE62B0-B3BD-F94A-AADA-59CF6DE8AE44}"/>
              </a:ext>
            </a:extLst>
          </p:cNvPr>
          <p:cNvSpPr/>
          <p:nvPr/>
        </p:nvSpPr>
        <p:spPr>
          <a:xfrm>
            <a:off x="1934996" y="4086304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54BA75F-2F17-4B4F-8643-78A75A620C77}"/>
              </a:ext>
            </a:extLst>
          </p:cNvPr>
          <p:cNvSpPr/>
          <p:nvPr/>
        </p:nvSpPr>
        <p:spPr>
          <a:xfrm>
            <a:off x="2054415" y="3815151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AECB96-7692-7340-BD98-B2342261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3145997"/>
            <a:ext cx="2548646" cy="24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1C297-2F73-3741-885E-87DB74C522BC}"/>
              </a:ext>
            </a:extLst>
          </p:cNvPr>
          <p:cNvSpPr txBox="1"/>
          <p:nvPr/>
        </p:nvSpPr>
        <p:spPr>
          <a:xfrm>
            <a:off x="1015605" y="1320225"/>
            <a:ext cx="700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1   1   2   3   5   8   13   21  34   55  89 . . . .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55DCA-FEE5-3A4F-90B8-7B1FFAF2CCA9}"/>
              </a:ext>
            </a:extLst>
          </p:cNvPr>
          <p:cNvSpPr txBox="1"/>
          <p:nvPr/>
        </p:nvSpPr>
        <p:spPr>
          <a:xfrm>
            <a:off x="1015605" y="2133600"/>
            <a:ext cx="623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take the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between </a:t>
            </a:r>
            <a:r>
              <a:rPr lang="en-US" i="1" dirty="0"/>
              <a:t>adjacent</a:t>
            </a:r>
            <a:r>
              <a:rPr lang="en-US" dirty="0"/>
              <a:t> pairs of Fibonacci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6925B-9268-4545-A30C-CA9979E66B18}"/>
              </a:ext>
            </a:extLst>
          </p:cNvPr>
          <p:cNvSpPr txBox="1"/>
          <p:nvPr/>
        </p:nvSpPr>
        <p:spPr>
          <a:xfrm>
            <a:off x="4418153" y="2565991"/>
            <a:ext cx="191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next to each other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954445-EBB2-514C-9809-19AD5B0273D7}"/>
              </a:ext>
            </a:extLst>
          </p:cNvPr>
          <p:cNvCxnSpPr>
            <a:cxnSpLocks/>
          </p:cNvCxnSpPr>
          <p:nvPr/>
        </p:nvCxnSpPr>
        <p:spPr>
          <a:xfrm>
            <a:off x="4131554" y="2502932"/>
            <a:ext cx="286599" cy="240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D3071D-B259-7048-BE5B-12ACFDAF8B25}"/>
              </a:ext>
            </a:extLst>
          </p:cNvPr>
          <p:cNvSpPr txBox="1"/>
          <p:nvPr/>
        </p:nvSpPr>
        <p:spPr>
          <a:xfrm>
            <a:off x="2214177" y="3200400"/>
            <a:ext cx="1976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1/1   = 1</a:t>
            </a:r>
          </a:p>
          <a:p>
            <a:r>
              <a:rPr lang="en-US" b="1" dirty="0">
                <a:latin typeface="Courier" pitchFamily="2" charset="0"/>
              </a:rPr>
              <a:t>2/1   = 2</a:t>
            </a:r>
          </a:p>
          <a:p>
            <a:r>
              <a:rPr lang="en-US" b="1" dirty="0">
                <a:latin typeface="Courier" pitchFamily="2" charset="0"/>
              </a:rPr>
              <a:t>3/2   = 1.5</a:t>
            </a:r>
          </a:p>
          <a:p>
            <a:r>
              <a:rPr lang="en-US" b="1" dirty="0">
                <a:latin typeface="Courier" pitchFamily="2" charset="0"/>
              </a:rPr>
              <a:t>5/3   = 1.667</a:t>
            </a:r>
          </a:p>
          <a:p>
            <a:r>
              <a:rPr lang="en-US" b="1" dirty="0">
                <a:latin typeface="Courier" pitchFamily="2" charset="0"/>
              </a:rPr>
              <a:t>8/5   = 1.600</a:t>
            </a:r>
          </a:p>
          <a:p>
            <a:r>
              <a:rPr lang="en-US" b="1" dirty="0">
                <a:latin typeface="Courier" pitchFamily="2" charset="0"/>
              </a:rPr>
              <a:t>13/8  = 1.625</a:t>
            </a:r>
          </a:p>
          <a:p>
            <a:r>
              <a:rPr lang="en-US" b="1" dirty="0">
                <a:latin typeface="Courier" pitchFamily="2" charset="0"/>
              </a:rPr>
              <a:t>21/13 = 1.615</a:t>
            </a:r>
          </a:p>
          <a:p>
            <a:r>
              <a:rPr lang="en-US" b="1" dirty="0">
                <a:latin typeface="Courier" pitchFamily="2" charset="0"/>
              </a:rPr>
              <a:t>34/21 = 1.619</a:t>
            </a:r>
          </a:p>
          <a:p>
            <a:r>
              <a:rPr lang="en-US" b="1" dirty="0">
                <a:latin typeface="Courier" pitchFamily="2" charset="0"/>
              </a:rPr>
              <a:t>     </a:t>
            </a:r>
            <a:r>
              <a:rPr lang="en-US" b="1" dirty="0" err="1">
                <a:latin typeface="Courier" pitchFamily="2" charset="0"/>
              </a:rPr>
              <a:t>etc</a:t>
            </a:r>
            <a:r>
              <a:rPr lang="en-US" b="1" dirty="0">
                <a:latin typeface="Courier" pitchFamily="2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82E63-259B-0043-BBFB-20AE9A8F1148}"/>
              </a:ext>
            </a:extLst>
          </p:cNvPr>
          <p:cNvSpPr txBox="1"/>
          <p:nvPr/>
        </p:nvSpPr>
        <p:spPr>
          <a:xfrm>
            <a:off x="2186595" y="6019800"/>
            <a:ext cx="429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 so what do you think is the next number?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F8360-241C-444A-A29D-2589B8691F27}"/>
              </a:ext>
            </a:extLst>
          </p:cNvPr>
          <p:cNvSpPr/>
          <p:nvPr/>
        </p:nvSpPr>
        <p:spPr>
          <a:xfrm>
            <a:off x="1449988" y="5122489"/>
            <a:ext cx="4880676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3B4E3-1712-5448-86BB-25A4852DCDB1}"/>
              </a:ext>
            </a:extLst>
          </p:cNvPr>
          <p:cNvSpPr/>
          <p:nvPr/>
        </p:nvSpPr>
        <p:spPr>
          <a:xfrm>
            <a:off x="1710446" y="4950262"/>
            <a:ext cx="4766553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37B06C-F5FA-624B-BB97-87E16C60E67C}"/>
              </a:ext>
            </a:extLst>
          </p:cNvPr>
          <p:cNvSpPr/>
          <p:nvPr/>
        </p:nvSpPr>
        <p:spPr>
          <a:xfrm>
            <a:off x="1851487" y="4659098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BC3A10-1D85-5A4C-B1B6-1F1D7FE6C15D}"/>
              </a:ext>
            </a:extLst>
          </p:cNvPr>
          <p:cNvSpPr/>
          <p:nvPr/>
        </p:nvSpPr>
        <p:spPr>
          <a:xfrm>
            <a:off x="1970906" y="4352330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EE62B0-B3BD-F94A-AADA-59CF6DE8AE44}"/>
              </a:ext>
            </a:extLst>
          </p:cNvPr>
          <p:cNvSpPr/>
          <p:nvPr/>
        </p:nvSpPr>
        <p:spPr>
          <a:xfrm>
            <a:off x="1934996" y="4086304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AECB96-7692-7340-BD98-B2342261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3145997"/>
            <a:ext cx="2548646" cy="24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1C297-2F73-3741-885E-87DB74C522BC}"/>
              </a:ext>
            </a:extLst>
          </p:cNvPr>
          <p:cNvSpPr txBox="1"/>
          <p:nvPr/>
        </p:nvSpPr>
        <p:spPr>
          <a:xfrm>
            <a:off x="1015605" y="1320225"/>
            <a:ext cx="700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1   1   2   3   5   8   13   21  34   55  89 . . . .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55DCA-FEE5-3A4F-90B8-7B1FFAF2CCA9}"/>
              </a:ext>
            </a:extLst>
          </p:cNvPr>
          <p:cNvSpPr txBox="1"/>
          <p:nvPr/>
        </p:nvSpPr>
        <p:spPr>
          <a:xfrm>
            <a:off x="1015605" y="2133600"/>
            <a:ext cx="623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take the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between </a:t>
            </a:r>
            <a:r>
              <a:rPr lang="en-US" i="1" dirty="0"/>
              <a:t>adjacent</a:t>
            </a:r>
            <a:r>
              <a:rPr lang="en-US" dirty="0"/>
              <a:t> pairs of Fibonacci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6925B-9268-4545-A30C-CA9979E66B18}"/>
              </a:ext>
            </a:extLst>
          </p:cNvPr>
          <p:cNvSpPr txBox="1"/>
          <p:nvPr/>
        </p:nvSpPr>
        <p:spPr>
          <a:xfrm>
            <a:off x="4418153" y="2565991"/>
            <a:ext cx="191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next to each other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954445-EBB2-514C-9809-19AD5B0273D7}"/>
              </a:ext>
            </a:extLst>
          </p:cNvPr>
          <p:cNvCxnSpPr>
            <a:cxnSpLocks/>
          </p:cNvCxnSpPr>
          <p:nvPr/>
        </p:nvCxnSpPr>
        <p:spPr>
          <a:xfrm>
            <a:off x="4131554" y="2502932"/>
            <a:ext cx="286599" cy="240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D3071D-B259-7048-BE5B-12ACFDAF8B25}"/>
              </a:ext>
            </a:extLst>
          </p:cNvPr>
          <p:cNvSpPr txBox="1"/>
          <p:nvPr/>
        </p:nvSpPr>
        <p:spPr>
          <a:xfrm>
            <a:off x="2214177" y="3200400"/>
            <a:ext cx="1976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1/1   = 1</a:t>
            </a:r>
          </a:p>
          <a:p>
            <a:r>
              <a:rPr lang="en-US" b="1" dirty="0">
                <a:latin typeface="Courier" pitchFamily="2" charset="0"/>
              </a:rPr>
              <a:t>2/1   = 2</a:t>
            </a:r>
          </a:p>
          <a:p>
            <a:r>
              <a:rPr lang="en-US" b="1" dirty="0">
                <a:latin typeface="Courier" pitchFamily="2" charset="0"/>
              </a:rPr>
              <a:t>3/2   = 1.5</a:t>
            </a:r>
          </a:p>
          <a:p>
            <a:r>
              <a:rPr lang="en-US" b="1" dirty="0">
                <a:latin typeface="Courier" pitchFamily="2" charset="0"/>
              </a:rPr>
              <a:t>5/3   = 1.667</a:t>
            </a:r>
          </a:p>
          <a:p>
            <a:r>
              <a:rPr lang="en-US" b="1" dirty="0">
                <a:latin typeface="Courier" pitchFamily="2" charset="0"/>
              </a:rPr>
              <a:t>8/5   = 1.600</a:t>
            </a:r>
          </a:p>
          <a:p>
            <a:r>
              <a:rPr lang="en-US" b="1" dirty="0">
                <a:latin typeface="Courier" pitchFamily="2" charset="0"/>
              </a:rPr>
              <a:t>13/8  = 1.625</a:t>
            </a:r>
          </a:p>
          <a:p>
            <a:r>
              <a:rPr lang="en-US" b="1" dirty="0">
                <a:latin typeface="Courier" pitchFamily="2" charset="0"/>
              </a:rPr>
              <a:t>21/13 = 1.615</a:t>
            </a:r>
          </a:p>
          <a:p>
            <a:r>
              <a:rPr lang="en-US" b="1" dirty="0">
                <a:latin typeface="Courier" pitchFamily="2" charset="0"/>
              </a:rPr>
              <a:t>34/21 = 1.619</a:t>
            </a:r>
          </a:p>
          <a:p>
            <a:r>
              <a:rPr lang="en-US" b="1" dirty="0">
                <a:latin typeface="Courier" pitchFamily="2" charset="0"/>
              </a:rPr>
              <a:t>     </a:t>
            </a:r>
            <a:r>
              <a:rPr lang="en-US" b="1" dirty="0" err="1">
                <a:latin typeface="Courier" pitchFamily="2" charset="0"/>
              </a:rPr>
              <a:t>etc</a:t>
            </a:r>
            <a:r>
              <a:rPr lang="en-US" b="1" dirty="0">
                <a:latin typeface="Courier" pitchFamily="2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82E63-259B-0043-BBFB-20AE9A8F1148}"/>
              </a:ext>
            </a:extLst>
          </p:cNvPr>
          <p:cNvSpPr txBox="1"/>
          <p:nvPr/>
        </p:nvSpPr>
        <p:spPr>
          <a:xfrm>
            <a:off x="2186595" y="6019800"/>
            <a:ext cx="429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 so what do you think is the next number?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F8360-241C-444A-A29D-2589B8691F27}"/>
              </a:ext>
            </a:extLst>
          </p:cNvPr>
          <p:cNvSpPr/>
          <p:nvPr/>
        </p:nvSpPr>
        <p:spPr>
          <a:xfrm>
            <a:off x="1449988" y="5122489"/>
            <a:ext cx="4880676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A3B4E3-1712-5448-86BB-25A4852DCDB1}"/>
              </a:ext>
            </a:extLst>
          </p:cNvPr>
          <p:cNvSpPr/>
          <p:nvPr/>
        </p:nvSpPr>
        <p:spPr>
          <a:xfrm>
            <a:off x="1710446" y="4950262"/>
            <a:ext cx="4766553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37B06C-F5FA-624B-BB97-87E16C60E67C}"/>
              </a:ext>
            </a:extLst>
          </p:cNvPr>
          <p:cNvSpPr/>
          <p:nvPr/>
        </p:nvSpPr>
        <p:spPr>
          <a:xfrm>
            <a:off x="1851487" y="4659098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4BC3A10-1D85-5A4C-B1B6-1F1D7FE6C15D}"/>
              </a:ext>
            </a:extLst>
          </p:cNvPr>
          <p:cNvSpPr/>
          <p:nvPr/>
        </p:nvSpPr>
        <p:spPr>
          <a:xfrm>
            <a:off x="1970906" y="4352330"/>
            <a:ext cx="3505200" cy="27214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AECB96-7692-7340-BD98-B2342261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3145997"/>
            <a:ext cx="2548646" cy="24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7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51C297-2F73-3741-885E-87DB74C522BC}"/>
              </a:ext>
            </a:extLst>
          </p:cNvPr>
          <p:cNvSpPr txBox="1"/>
          <p:nvPr/>
        </p:nvSpPr>
        <p:spPr>
          <a:xfrm>
            <a:off x="1015605" y="1320225"/>
            <a:ext cx="70038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1   1   2   3   5   8   13   21  34   55  89 . . . .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55DCA-FEE5-3A4F-90B8-7B1FFAF2CCA9}"/>
              </a:ext>
            </a:extLst>
          </p:cNvPr>
          <p:cNvSpPr txBox="1"/>
          <p:nvPr/>
        </p:nvSpPr>
        <p:spPr>
          <a:xfrm>
            <a:off x="1015605" y="2133600"/>
            <a:ext cx="623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take the </a:t>
            </a:r>
            <a:r>
              <a:rPr lang="en-US" dirty="0">
                <a:solidFill>
                  <a:srgbClr val="FF0000"/>
                </a:solidFill>
              </a:rPr>
              <a:t>ratio</a:t>
            </a:r>
            <a:r>
              <a:rPr lang="en-US" dirty="0"/>
              <a:t> between </a:t>
            </a:r>
            <a:r>
              <a:rPr lang="en-US" i="1" dirty="0"/>
              <a:t>adjacent</a:t>
            </a:r>
            <a:r>
              <a:rPr lang="en-US" dirty="0"/>
              <a:t> pairs of Fibonacci numbers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B6925B-9268-4545-A30C-CA9979E66B18}"/>
              </a:ext>
            </a:extLst>
          </p:cNvPr>
          <p:cNvSpPr txBox="1"/>
          <p:nvPr/>
        </p:nvSpPr>
        <p:spPr>
          <a:xfrm>
            <a:off x="4418153" y="2565991"/>
            <a:ext cx="191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next to each other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1954445-EBB2-514C-9809-19AD5B0273D7}"/>
              </a:ext>
            </a:extLst>
          </p:cNvPr>
          <p:cNvCxnSpPr>
            <a:cxnSpLocks/>
          </p:cNvCxnSpPr>
          <p:nvPr/>
        </p:nvCxnSpPr>
        <p:spPr>
          <a:xfrm>
            <a:off x="4131554" y="2502932"/>
            <a:ext cx="286599" cy="240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9D3071D-B259-7048-BE5B-12ACFDAF8B25}"/>
              </a:ext>
            </a:extLst>
          </p:cNvPr>
          <p:cNvSpPr txBox="1"/>
          <p:nvPr/>
        </p:nvSpPr>
        <p:spPr>
          <a:xfrm>
            <a:off x="2214177" y="3200400"/>
            <a:ext cx="19768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urier" pitchFamily="2" charset="0"/>
              </a:rPr>
              <a:t>1/1   = 1</a:t>
            </a:r>
          </a:p>
          <a:p>
            <a:r>
              <a:rPr lang="en-US" b="1" dirty="0">
                <a:latin typeface="Courier" pitchFamily="2" charset="0"/>
              </a:rPr>
              <a:t>2/1   = 2</a:t>
            </a:r>
          </a:p>
          <a:p>
            <a:r>
              <a:rPr lang="en-US" b="1" dirty="0">
                <a:latin typeface="Courier" pitchFamily="2" charset="0"/>
              </a:rPr>
              <a:t>3/2   = 1.5</a:t>
            </a:r>
          </a:p>
          <a:p>
            <a:r>
              <a:rPr lang="en-US" b="1" dirty="0">
                <a:latin typeface="Courier" pitchFamily="2" charset="0"/>
              </a:rPr>
              <a:t>5/3   = 1.667</a:t>
            </a:r>
          </a:p>
          <a:p>
            <a:r>
              <a:rPr lang="en-US" b="1" dirty="0">
                <a:latin typeface="Courier" pitchFamily="2" charset="0"/>
              </a:rPr>
              <a:t>8/5   = 1.600</a:t>
            </a:r>
          </a:p>
          <a:p>
            <a:r>
              <a:rPr lang="en-US" b="1" dirty="0">
                <a:latin typeface="Courier" pitchFamily="2" charset="0"/>
              </a:rPr>
              <a:t>13/8  = 1.625</a:t>
            </a:r>
          </a:p>
          <a:p>
            <a:r>
              <a:rPr lang="en-US" b="1" dirty="0">
                <a:latin typeface="Courier" pitchFamily="2" charset="0"/>
              </a:rPr>
              <a:t>21/13 = 1.615</a:t>
            </a:r>
          </a:p>
          <a:p>
            <a:r>
              <a:rPr lang="en-US" b="1" dirty="0">
                <a:latin typeface="Courier" pitchFamily="2" charset="0"/>
              </a:rPr>
              <a:t>34/21 = 1.619</a:t>
            </a:r>
          </a:p>
          <a:p>
            <a:r>
              <a:rPr lang="en-US" b="1" dirty="0">
                <a:latin typeface="Courier" pitchFamily="2" charset="0"/>
              </a:rPr>
              <a:t>     </a:t>
            </a:r>
            <a:r>
              <a:rPr lang="en-US" b="1" dirty="0" err="1">
                <a:latin typeface="Courier" pitchFamily="2" charset="0"/>
              </a:rPr>
              <a:t>etc</a:t>
            </a:r>
            <a:r>
              <a:rPr lang="en-US" b="1" dirty="0">
                <a:latin typeface="Courier" pitchFamily="2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582E63-259B-0043-BBFB-20AE9A8F1148}"/>
              </a:ext>
            </a:extLst>
          </p:cNvPr>
          <p:cNvSpPr txBox="1"/>
          <p:nvPr/>
        </p:nvSpPr>
        <p:spPr>
          <a:xfrm>
            <a:off x="2186595" y="6019800"/>
            <a:ext cx="429040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… so what do you think is the next number?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AECB96-7692-7340-BD98-B2342261E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54" y="3145997"/>
            <a:ext cx="2548646" cy="241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6F67EF-139F-934B-880C-224578C7D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905000"/>
            <a:ext cx="6432318" cy="3981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6A1D30A-2E78-474F-8DCF-E101D429A33C}"/>
              </a:ext>
            </a:extLst>
          </p:cNvPr>
          <p:cNvSpPr/>
          <p:nvPr/>
        </p:nvSpPr>
        <p:spPr>
          <a:xfrm>
            <a:off x="5073882" y="1752600"/>
            <a:ext cx="3993918" cy="472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DC8C82-5715-E84A-8179-D36BF57247BB}"/>
              </a:ext>
            </a:extLst>
          </p:cNvPr>
          <p:cNvSpPr/>
          <p:nvPr/>
        </p:nvSpPr>
        <p:spPr>
          <a:xfrm>
            <a:off x="2590800" y="3429000"/>
            <a:ext cx="2590800" cy="2457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E40F70-AE2E-6D44-A029-039B34E2CA85}"/>
              </a:ext>
            </a:extLst>
          </p:cNvPr>
          <p:cNvSpPr/>
          <p:nvPr/>
        </p:nvSpPr>
        <p:spPr>
          <a:xfrm>
            <a:off x="2477539" y="1752600"/>
            <a:ext cx="159258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15A65B-6A39-F64D-9011-87110A042F9D}"/>
              </a:ext>
            </a:extLst>
          </p:cNvPr>
          <p:cNvSpPr/>
          <p:nvPr/>
        </p:nvSpPr>
        <p:spPr>
          <a:xfrm>
            <a:off x="3886200" y="1752600"/>
            <a:ext cx="1187682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C47A6-E66C-964F-8A0A-2CEC43B2F09E}"/>
              </a:ext>
            </a:extLst>
          </p:cNvPr>
          <p:cNvSpPr/>
          <p:nvPr/>
        </p:nvSpPr>
        <p:spPr>
          <a:xfrm>
            <a:off x="4626864" y="2743200"/>
            <a:ext cx="8382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056156-F834-4042-A887-21240C3BE7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9426" y1="69776" x2="71486" y2="65880"/>
                        <a14:foregroundMark x1="23305" y1="63057" x2="25929" y2="68654"/>
                        <a14:foregroundMark x1="25929" y1="68654" x2="26010" y2="70012"/>
                        <a14:foregroundMark x1="21325" y1="59445" x2="21942" y2="63339"/>
                        <a14:foregroundMark x1="23990" y1="64286" x2="26171" y2="70307"/>
                        <a14:backgroundMark x1="26010" y1="26328" x2="26010" y2="26328"/>
                        <a14:backgroundMark x1="21931" y1="79221" x2="21931" y2="79221"/>
                        <a14:backgroundMark x1="25283" y1="81405" x2="25283" y2="81405"/>
                        <a14:backgroundMark x1="27060" y1="25266" x2="27060" y2="25266"/>
                        <a14:backgroundMark x1="48384" y1="23790" x2="59370" y2="31051"/>
                        <a14:backgroundMark x1="59370" y1="31051" x2="62924" y2="24557"/>
                        <a14:backgroundMark x1="62924" y1="24557" x2="64418" y2="17532"/>
                        <a14:backgroundMark x1="33522" y1="22491" x2="41842" y2="22550"/>
                        <a14:backgroundMark x1="41842" y1="22550" x2="43094" y2="22491"/>
                        <a14:backgroundMark x1="67488" y1="24203" x2="65105" y2="31818"/>
                        <a14:backgroundMark x1="65105" y1="31818" x2="60137" y2="41381"/>
                        <a14:backgroundMark x1="72052" y1="23790" x2="71325" y2="31582"/>
                        <a14:backgroundMark x1="71325" y1="31582" x2="63045" y2="42149"/>
                        <a14:backgroundMark x1="63045" y1="42149" x2="58078" y2="42267"/>
                        <a14:backgroundMark x1="23546" y1="77509" x2="34693" y2="87839"/>
                        <a14:backgroundMark x1="76777" y1="65466" x2="70840" y2="79162"/>
                        <a14:backgroundMark x1="70840" y1="79162" x2="65872" y2="84179"/>
                        <a14:backgroundMark x1="22702" y1="64890" x2="25889" y2="73436"/>
                        <a14:backgroundMark x1="53675" y1="87190" x2="41842" y2="87839"/>
                        <a14:backgroundMark x1="41842" y1="87839" x2="39984" y2="86954"/>
                        <a14:backgroundMark x1="72658" y1="23140" x2="69507" y2="37839"/>
                        <a14:backgroundMark x1="69507" y1="37839" x2="65388" y2="42562"/>
                        <a14:backgroundMark x1="65388" y1="42562" x2="64540" y2="44215"/>
                        <a14:backgroundMark x1="74556" y1="31287" x2="71769" y2="38194"/>
                        <a14:backgroundMark x1="71769" y1="38194" x2="62763" y2="46458"/>
                        <a14:backgroundMark x1="62763" y1="46458" x2="62520" y2="46576"/>
                        <a14:backgroundMark x1="22779" y1="66352" x2="20275" y2="57733"/>
                        <a14:backgroundMark x1="22213" y1="64404" x2="21486" y2="57733"/>
                        <a14:backgroundMark x1="21769" y1="61806" x2="20436" y2="55608"/>
                        <a14:backgroundMark x1="21729" y1="55667" x2="22859" y2="651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22080" r="20833" b="11679"/>
          <a:stretch/>
        </p:blipFill>
        <p:spPr>
          <a:xfrm>
            <a:off x="4191000" y="3018503"/>
            <a:ext cx="4724400" cy="384701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7D0A1A-2062-AD4B-8661-17FF7B45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44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68030-1E73-174B-A766-A3BA321B4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AA4F5-27D8-5D44-8992-E55ADA670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E1B49C-DAD0-CD41-9C7E-2C2FBB707214}"/>
              </a:ext>
            </a:extLst>
          </p:cNvPr>
          <p:cNvSpPr txBox="1"/>
          <p:nvPr/>
        </p:nvSpPr>
        <p:spPr>
          <a:xfrm>
            <a:off x="228600" y="1279435"/>
            <a:ext cx="289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I put a pair of baby rabbits in a field,</a:t>
            </a:r>
          </a:p>
          <a:p>
            <a:r>
              <a:rPr lang="en-US" dirty="0"/>
              <a:t>How many rabbits will there be in a year?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25B2D5-CE5B-A844-B085-B245AD3A3837}"/>
              </a:ext>
            </a:extLst>
          </p:cNvPr>
          <p:cNvSpPr txBox="1"/>
          <p:nvPr/>
        </p:nvSpPr>
        <p:spPr>
          <a:xfrm>
            <a:off x="342900" y="3065979"/>
            <a:ext cx="2667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takes one month to grow into an adult rabbit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adult pair will produce a pair of baby rabbits every month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A9D71-5E5A-7349-9679-9E446A32F488}"/>
              </a:ext>
            </a:extLst>
          </p:cNvPr>
          <p:cNvSpPr txBox="1"/>
          <p:nvPr/>
        </p:nvSpPr>
        <p:spPr>
          <a:xfrm>
            <a:off x="1143000" y="2588205"/>
            <a:ext cx="752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Rules: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21580B-F7D5-9046-98FA-F2E9C3222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1" y="838200"/>
            <a:ext cx="57658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45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68030-1E73-174B-A766-A3BA321B4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AA4F5-27D8-5D44-8992-E55ADA670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52BA56-264E-104C-A7D6-156EEE005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24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68030-1E73-174B-A766-A3BA321B4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AA4F5-27D8-5D44-8992-E55ADA670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52BA56-264E-104C-A7D6-156EEE005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86BD1-72C1-624B-9FA5-3273F530F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FEBD8-CF82-D149-939E-3BAFD5867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4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68030-1E73-174B-A766-A3BA321B4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AA4F5-27D8-5D44-8992-E55ADA670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52BA56-264E-104C-A7D6-156EEE005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86BD1-72C1-624B-9FA5-3273F530F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FEBD8-CF82-D149-939E-3BAFD5867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B0CDFE-3424-0748-A629-160151103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DA5FF2-E5D6-F145-857A-06DFB7EBC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B26A19-283B-3549-84D8-F5A3FBBAA3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E2F541-4CE8-FA4A-8C5B-86D1D2530AB3}"/>
              </a:ext>
            </a:extLst>
          </p:cNvPr>
          <p:cNvSpPr txBox="1"/>
          <p:nvPr/>
        </p:nvSpPr>
        <p:spPr>
          <a:xfrm>
            <a:off x="7306012" y="4191000"/>
            <a:ext cx="154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𝚽 (phi)</a:t>
            </a:r>
          </a:p>
        </p:txBody>
      </p:sp>
    </p:spTree>
    <p:extLst>
      <p:ext uri="{BB962C8B-B14F-4D97-AF65-F5344CB8AC3E}">
        <p14:creationId xmlns:p14="http://schemas.microsoft.com/office/powerpoint/2010/main" val="3821349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D68030-1E73-174B-A766-A3BA321B4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6AA4F5-27D8-5D44-8992-E55ADA670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52BA56-264E-104C-A7D6-156EEE005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186BD1-72C1-624B-9FA5-3273F530F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5FEBD8-CF82-D149-939E-3BAFD5867A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4B0CDFE-3424-0748-A629-160151103D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DA5FF2-E5D6-F145-857A-06DFB7EBC3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B26A19-283B-3549-84D8-F5A3FBBAA3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5652F68-085C-804F-AC0E-934A09F5EB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1644650"/>
            <a:ext cx="9055100" cy="35687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058216F-B326-2B44-A2AC-85FFD8DE5A30}"/>
              </a:ext>
            </a:extLst>
          </p:cNvPr>
          <p:cNvSpPr txBox="1"/>
          <p:nvPr/>
        </p:nvSpPr>
        <p:spPr>
          <a:xfrm>
            <a:off x="2721039" y="5424100"/>
            <a:ext cx="5987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So why is this ratio interesting?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E2F541-4CE8-FA4A-8C5B-86D1D2530AB3}"/>
              </a:ext>
            </a:extLst>
          </p:cNvPr>
          <p:cNvSpPr txBox="1"/>
          <p:nvPr/>
        </p:nvSpPr>
        <p:spPr>
          <a:xfrm>
            <a:off x="7306012" y="4191000"/>
            <a:ext cx="154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𝚽 (phi)</a:t>
            </a:r>
          </a:p>
        </p:txBody>
      </p:sp>
    </p:spTree>
    <p:extLst>
      <p:ext uri="{BB962C8B-B14F-4D97-AF65-F5344CB8AC3E}">
        <p14:creationId xmlns:p14="http://schemas.microsoft.com/office/powerpoint/2010/main" val="310046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F5026-D43E-FB40-B1E9-41BD57AC5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90600"/>
            <a:ext cx="6146800" cy="3688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ADA46C-A606-174B-8C75-70792CEF6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90600"/>
            <a:ext cx="6172200" cy="3703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E1F9F0-AD81-A744-9F65-53393FFC362E}"/>
              </a:ext>
            </a:extLst>
          </p:cNvPr>
          <p:cNvSpPr txBox="1"/>
          <p:nvPr/>
        </p:nvSpPr>
        <p:spPr>
          <a:xfrm>
            <a:off x="264042" y="1126480"/>
            <a:ext cx="16763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2000 years ago, The Greeks and</a:t>
            </a:r>
          </a:p>
          <a:p>
            <a:r>
              <a:rPr lang="en-US" dirty="0"/>
              <a:t>the Romans</a:t>
            </a:r>
          </a:p>
          <a:p>
            <a:endParaRPr lang="en-US" dirty="0"/>
          </a:p>
          <a:p>
            <a:r>
              <a:rPr lang="en-US" dirty="0"/>
              <a:t>used this ratio to design some of their buildings. </a:t>
            </a:r>
          </a:p>
          <a:p>
            <a:endParaRPr lang="en-US" dirty="0"/>
          </a:p>
          <a:p>
            <a:r>
              <a:rPr lang="en-US" dirty="0"/>
              <a:t>They believed that this ratio led to </a:t>
            </a:r>
            <a:r>
              <a:rPr lang="en-US" dirty="0">
                <a:solidFill>
                  <a:srgbClr val="0070C0"/>
                </a:solidFill>
              </a:rPr>
              <a:t>the most pleasing shapes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F353E9-D7A4-6543-BA05-3B69B90A6572}"/>
              </a:ext>
            </a:extLst>
          </p:cNvPr>
          <p:cNvSpPr txBox="1"/>
          <p:nvPr/>
        </p:nvSpPr>
        <p:spPr>
          <a:xfrm>
            <a:off x="3143287" y="5029200"/>
            <a:ext cx="427982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width of this temple </a:t>
            </a:r>
          </a:p>
          <a:p>
            <a:r>
              <a:rPr lang="en-US" dirty="0"/>
              <a:t>           divided by </a:t>
            </a:r>
          </a:p>
          <a:p>
            <a:r>
              <a:rPr lang="en-US" dirty="0"/>
              <a:t>the height of this temple</a:t>
            </a:r>
          </a:p>
          <a:p>
            <a:endParaRPr lang="en-US" dirty="0"/>
          </a:p>
          <a:p>
            <a:r>
              <a:rPr lang="en-US" dirty="0"/>
              <a:t>                 is equal to the </a:t>
            </a:r>
            <a:r>
              <a:rPr lang="en-US" dirty="0">
                <a:solidFill>
                  <a:srgbClr val="FFC000"/>
                </a:solidFill>
              </a:rPr>
              <a:t>Golden Ratio</a:t>
            </a:r>
            <a:r>
              <a:rPr lang="en-US" dirty="0"/>
              <a:t>, 1.618</a:t>
            </a:r>
          </a:p>
        </p:txBody>
      </p:sp>
    </p:spTree>
    <p:extLst>
      <p:ext uri="{BB962C8B-B14F-4D97-AF65-F5344CB8AC3E}">
        <p14:creationId xmlns:p14="http://schemas.microsoft.com/office/powerpoint/2010/main" val="183340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99E3FE-C1D3-074A-BEC8-F79C32F7234D}"/>
              </a:ext>
            </a:extLst>
          </p:cNvPr>
          <p:cNvSpPr txBox="1"/>
          <p:nvPr/>
        </p:nvSpPr>
        <p:spPr>
          <a:xfrm>
            <a:off x="1600200" y="1371600"/>
            <a:ext cx="2070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ACTIVITY!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1127D5-D68B-0443-B547-DAE84751C5B0}"/>
              </a:ext>
            </a:extLst>
          </p:cNvPr>
          <p:cNvSpPr txBox="1"/>
          <p:nvPr/>
        </p:nvSpPr>
        <p:spPr>
          <a:xfrm>
            <a:off x="647700" y="1961661"/>
            <a:ext cx="6077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Get out a ruler, a meter stick or a tape measure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A34DA0-29FB-394F-B054-7606F2857B01}"/>
              </a:ext>
            </a:extLst>
          </p:cNvPr>
          <p:cNvGrpSpPr/>
          <p:nvPr/>
        </p:nvGrpSpPr>
        <p:grpSpPr>
          <a:xfrm>
            <a:off x="1997571" y="1629681"/>
            <a:ext cx="6603281" cy="4832993"/>
            <a:chOff x="1997571" y="1629681"/>
            <a:chExt cx="6603281" cy="483299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A4A621-A15B-8A4B-8D20-F00D60265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4678" y="1629681"/>
              <a:ext cx="3241622" cy="20746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412F87C-87E2-6443-91A6-2C31F24A9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3429000"/>
              <a:ext cx="3124200" cy="20828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70B92C-2FC7-E64F-9063-B8B732C27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352" y="4290974"/>
              <a:ext cx="3619500" cy="217170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A0B520-45AB-CB44-AB79-C2413477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7571" y="2927993"/>
              <a:ext cx="3276600" cy="327660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DE35D80-7B3D-DC4A-9876-81D169CD45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552193"/>
            <a:ext cx="2021729" cy="191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9B0F97-3F07-504B-9655-F46281C7D808}"/>
              </a:ext>
            </a:extLst>
          </p:cNvPr>
          <p:cNvSpPr txBox="1"/>
          <p:nvPr/>
        </p:nvSpPr>
        <p:spPr>
          <a:xfrm>
            <a:off x="2714833" y="368396"/>
            <a:ext cx="286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(switch to overhead camera)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0E1D1-7E9C-6C4C-85C6-7FDB63FAF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52988"/>
            <a:ext cx="3383610" cy="26035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013CC-0232-DB44-A45C-FC983B013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8" y="1055872"/>
            <a:ext cx="3397527" cy="261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92A1E5-4C5D-7844-8D5B-C51FD85BFF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3871277"/>
            <a:ext cx="3397527" cy="261420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299279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38364-0FED-394F-8691-CA4EF9F15629}"/>
              </a:ext>
            </a:extLst>
          </p:cNvPr>
          <p:cNvSpPr txBox="1"/>
          <p:nvPr/>
        </p:nvSpPr>
        <p:spPr>
          <a:xfrm>
            <a:off x="2053240" y="2590800"/>
            <a:ext cx="450059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halkboard" panose="03050602040202020205" pitchFamily="66" charset="77"/>
              </a:rPr>
              <a:t>Part 3: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Chalkboard" panose="03050602040202020205" pitchFamily="66" charset="77"/>
              </a:rPr>
              <a:t>Number systems</a:t>
            </a:r>
          </a:p>
        </p:txBody>
      </p:sp>
    </p:spTree>
    <p:extLst>
      <p:ext uri="{BB962C8B-B14F-4D97-AF65-F5344CB8AC3E}">
        <p14:creationId xmlns:p14="http://schemas.microsoft.com/office/powerpoint/2010/main" val="3052268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E70E3B-F0AB-8C42-A76E-4E0940D321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135"/>
            <a:ext cx="9144000" cy="45157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2E62D7-1BE7-5343-9157-163E90ADD4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600200"/>
            <a:ext cx="787400" cy="82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6CE5FF-78F4-EE4D-8F6C-ABED6F2B51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42" y="1600200"/>
            <a:ext cx="787400" cy="82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052208-2F09-3C44-A87C-99780F7F95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842" y="1643282"/>
            <a:ext cx="787400" cy="82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6E9AE-AB21-034F-B17D-184FEECC2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042" y="4019551"/>
            <a:ext cx="787400" cy="825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EFEEB6-341D-D44A-9309-D07C84D0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667000"/>
            <a:ext cx="787400" cy="825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BE688DF-CDDD-0744-8D7F-FD4A9164E6BC}"/>
              </a:ext>
            </a:extLst>
          </p:cNvPr>
          <p:cNvSpPr txBox="1"/>
          <p:nvPr/>
        </p:nvSpPr>
        <p:spPr>
          <a:xfrm>
            <a:off x="1828800" y="3836068"/>
            <a:ext cx="97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ALGIERS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F74F5-542F-AB4A-AB94-B5DF9544C838}"/>
              </a:ext>
            </a:extLst>
          </p:cNvPr>
          <p:cNvSpPr txBox="1"/>
          <p:nvPr/>
        </p:nvSpPr>
        <p:spPr>
          <a:xfrm>
            <a:off x="4300114" y="1871366"/>
            <a:ext cx="61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PISA</a:t>
            </a:r>
          </a:p>
        </p:txBody>
      </p:sp>
    </p:spTree>
    <p:extLst>
      <p:ext uri="{BB962C8B-B14F-4D97-AF65-F5344CB8AC3E}">
        <p14:creationId xmlns:p14="http://schemas.microsoft.com/office/powerpoint/2010/main" val="39130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899 0.2243 C -0.10903 0.21782 -0.03889 0.21157 -0.00816 0.17778 C 0.02275 0.14375 0.01424 0.08241 0.00573 0.02129 " pathEditMode="relative" ptsTypes="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732 0.12037 C -0.19236 0.11736 -0.14739 0.11435 -0.12587 0.09861 C -0.10434 0.08287 -0.12969 0.03958 -0.10833 0.02592 C -0.08715 0.01204 0.00209 0.01643 0.00209 0.01643 L 0.00209 0.01643 L 0.00209 0.01643 " pathEditMode="relative" ptsTypes="AAAA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799 0.30648 C 0.37674 0.32037 0.24549 0.33449 0.16129 0.32338 C 0.07726 0.31227 0.02917 0.2743 0.00313 0.23958 C -0.02274 0.20509 0.00573 0.15509 0.00556 0.11574 C 0.00538 0.07616 0.00295 0.02106 0.00209 0.00254 C 0.00104 -0.01621 -0.00035 0.00393 -0.00035 0.00393 L -0.00035 0.00393 " pathEditMode="relative" ptsTypes="AAA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39 -0.35024 C -0.07274 -0.33912 -0.12309 -0.32801 -0.13871 -0.29607 C -0.15451 -0.26412 -0.13524 -0.18311 -0.11666 -0.15811 C -0.09809 -0.13311 -0.04618 -0.17871 -0.02708 -0.14561 C -0.00781 -0.1125 -0.00138 0.04051 -0.00138 0.04051 L -0.00138 0.04051 " pathEditMode="relative" ptsTypes="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65 -0.14676 L 0.05243 -0.12199 L 0.05243 -0.12199 L -0.01024 0.04862 L -0.01024 0.04862 " pathEditMode="relative" ptsTypes="AAA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C07C36-D475-F640-AC8C-C70D01A5D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312" y="3326170"/>
            <a:ext cx="1896605" cy="113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77C67F-3984-D049-9B03-CFF3C8F63A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14" y="4658803"/>
            <a:ext cx="2311400" cy="20767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B71F034-34D9-E641-B654-DBCC4235DD56}"/>
              </a:ext>
            </a:extLst>
          </p:cNvPr>
          <p:cNvSpPr txBox="1"/>
          <p:nvPr/>
        </p:nvSpPr>
        <p:spPr>
          <a:xfrm>
            <a:off x="290444" y="2278698"/>
            <a:ext cx="1860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bottles of olive oil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13AE8-82C1-DD4C-8D35-E6A7D8AF5EF9}"/>
              </a:ext>
            </a:extLst>
          </p:cNvPr>
          <p:cNvSpPr txBox="1"/>
          <p:nvPr/>
        </p:nvSpPr>
        <p:spPr>
          <a:xfrm>
            <a:off x="299334" y="3810518"/>
            <a:ext cx="1442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sacks of grain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74A33D-71A0-3649-8D0C-F819245C62B3}"/>
              </a:ext>
            </a:extLst>
          </p:cNvPr>
          <p:cNvSpPr txBox="1"/>
          <p:nvPr/>
        </p:nvSpPr>
        <p:spPr>
          <a:xfrm>
            <a:off x="367782" y="5296677"/>
            <a:ext cx="1305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bales of hay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2B9C9D8-4841-AA42-A320-415E46C3AFF0}"/>
              </a:ext>
            </a:extLst>
          </p:cNvPr>
          <p:cNvGrpSpPr/>
          <p:nvPr/>
        </p:nvGrpSpPr>
        <p:grpSpPr>
          <a:xfrm>
            <a:off x="2650428" y="1985297"/>
            <a:ext cx="912778" cy="1215382"/>
            <a:chOff x="2650428" y="1985297"/>
            <a:chExt cx="1157576" cy="137304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74ED268-6CB4-F747-B894-1C62A06CC5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0577" y="1985297"/>
              <a:ext cx="670728" cy="113030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91084A-A5D0-9C4F-8604-A58741613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276" y="2159714"/>
              <a:ext cx="670728" cy="11303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7557D25-A99E-1D42-B439-61025BD16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428" y="2228040"/>
              <a:ext cx="670728" cy="11303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4853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5610C0-27FD-0F46-8913-C835DBEA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3447"/>
          <a:stretch/>
        </p:blipFill>
        <p:spPr>
          <a:xfrm>
            <a:off x="2514600" y="1524000"/>
            <a:ext cx="5562600" cy="731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78746-08BB-8445-888E-FC9298339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1219200"/>
            <a:ext cx="141114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290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EC102E-4EA1-2A48-84F8-ABEA6CDB5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26698"/>
            <a:ext cx="7420869" cy="570994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75695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8C686-8407-A745-A491-82076D916561}"/>
              </a:ext>
            </a:extLst>
          </p:cNvPr>
          <p:cNvSpPr txBox="1"/>
          <p:nvPr/>
        </p:nvSpPr>
        <p:spPr>
          <a:xfrm>
            <a:off x="2819400" y="1295400"/>
            <a:ext cx="286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(switch to overhead camera)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79105-4DDB-6248-953F-594A41DD8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9" y="1905000"/>
            <a:ext cx="2533792" cy="194961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3B7714-C318-5645-BF02-5CAE61BE4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09" y="4267200"/>
            <a:ext cx="2533793" cy="194961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1FC427-53C6-544D-8D17-1FB03BB38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863302"/>
            <a:ext cx="2587984" cy="19913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EC102E-4EA1-2A48-84F8-ABEA6CDB5C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267201"/>
            <a:ext cx="2587984" cy="199131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721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031C16-D6EB-994F-9CE0-500487BB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135"/>
            <a:ext cx="9144000" cy="45157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2C73C8-6865-E14F-8D05-8976EAB52BDE}"/>
              </a:ext>
            </a:extLst>
          </p:cNvPr>
          <p:cNvSpPr txBox="1"/>
          <p:nvPr/>
        </p:nvSpPr>
        <p:spPr>
          <a:xfrm>
            <a:off x="3657600" y="1752600"/>
            <a:ext cx="61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PISA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758150-CD66-2643-845B-83CAAA35B44F}"/>
              </a:ext>
            </a:extLst>
          </p:cNvPr>
          <p:cNvSpPr txBox="1"/>
          <p:nvPr/>
        </p:nvSpPr>
        <p:spPr>
          <a:xfrm>
            <a:off x="1828800" y="3657600"/>
            <a:ext cx="97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ALGIERS</a:t>
            </a:r>
          </a:p>
        </p:txBody>
      </p:sp>
    </p:spTree>
    <p:extLst>
      <p:ext uri="{BB962C8B-B14F-4D97-AF65-F5344CB8AC3E}">
        <p14:creationId xmlns:p14="http://schemas.microsoft.com/office/powerpoint/2010/main" val="35430010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031C16-D6EB-994F-9CE0-500487BB6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1135"/>
            <a:ext cx="9144000" cy="45157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513CEA-ED5B-564C-AEED-D6C01F54CDFB}"/>
              </a:ext>
            </a:extLst>
          </p:cNvPr>
          <p:cNvSpPr/>
          <p:nvPr/>
        </p:nvSpPr>
        <p:spPr>
          <a:xfrm>
            <a:off x="1828800" y="3657600"/>
            <a:ext cx="9746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ALGIERS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CE0490-4CC9-F84A-845B-822A10CF5565}"/>
              </a:ext>
            </a:extLst>
          </p:cNvPr>
          <p:cNvSpPr/>
          <p:nvPr/>
        </p:nvSpPr>
        <p:spPr>
          <a:xfrm>
            <a:off x="3733800" y="1828800"/>
            <a:ext cx="61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PISA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1B28B1-59A6-B848-B750-8598005FF6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0"/>
            <a:ext cx="787400" cy="82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EA047E-935D-CE45-A20D-F42B9984D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62" y="3381074"/>
            <a:ext cx="2236470" cy="25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0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00949 C -0.0191 0.01574 -0.0415 0.02199 -0.0625 0.03796 C -0.08334 0.05416 -0.1073 0.0831 -0.12188 0.10555 C -0.13646 0.12801 -0.14358 0.15648 -0.14966 0.17315 C -0.15591 0.18981 -0.15851 0.20532 -0.15851 0.20532 L -0.15851 0.20532 L -0.15851 0.20532 L -0.15851 0.20532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38780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4119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(switch to overhead camera)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8F9581-8D9B-2349-B734-B5F5939A0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36650"/>
            <a:ext cx="2979227" cy="22923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E27244-D74C-BA44-AB31-FAB29AE9C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2" y="3727450"/>
            <a:ext cx="3192975" cy="246568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AD5268-BD65-1047-9886-E92F34B879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26" y="1136650"/>
            <a:ext cx="3037301" cy="23370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C28902C-55E6-8E4B-92C7-177473AD02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725" y="3856100"/>
            <a:ext cx="3037302" cy="23370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5830454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14369-BFF2-B344-A1B1-91A125A60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838200"/>
            <a:ext cx="8153400" cy="627358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800823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660851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50455-F80A-4447-AC18-C086CBFE2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" y="859083"/>
            <a:ext cx="8237018" cy="6013023"/>
          </a:xfrm>
          <a:prstGeom prst="rect">
            <a:avLst/>
          </a:prstGeom>
          <a:ln w="12700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8D403B-78E8-0D4F-AA10-3BFB4329BC38}"/>
              </a:ext>
            </a:extLst>
          </p:cNvPr>
          <p:cNvSpPr/>
          <p:nvPr/>
        </p:nvSpPr>
        <p:spPr>
          <a:xfrm>
            <a:off x="3505200" y="4921955"/>
            <a:ext cx="4495800" cy="1859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06C167-44D9-4D4D-8039-A629BD9BF003}"/>
              </a:ext>
            </a:extLst>
          </p:cNvPr>
          <p:cNvSpPr/>
          <p:nvPr/>
        </p:nvSpPr>
        <p:spPr>
          <a:xfrm>
            <a:off x="5791200" y="5029200"/>
            <a:ext cx="32004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9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50455-F80A-4447-AC18-C086CBFE2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" y="859083"/>
            <a:ext cx="8237018" cy="6013023"/>
          </a:xfrm>
          <a:prstGeom prst="rect">
            <a:avLst/>
          </a:prstGeom>
          <a:ln w="12700"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06C167-44D9-4D4D-8039-A629BD9BF003}"/>
              </a:ext>
            </a:extLst>
          </p:cNvPr>
          <p:cNvSpPr/>
          <p:nvPr/>
        </p:nvSpPr>
        <p:spPr>
          <a:xfrm>
            <a:off x="5791200" y="5029200"/>
            <a:ext cx="32004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3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5610C0-27FD-0F46-8913-C835DBEA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34"/>
          <a:stretch/>
        </p:blipFill>
        <p:spPr>
          <a:xfrm>
            <a:off x="2514600" y="1524000"/>
            <a:ext cx="5562600" cy="12801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78746-08BB-8445-888E-FC9298339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1219200"/>
            <a:ext cx="141114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7155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50455-F80A-4447-AC18-C086CBFE2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" y="859083"/>
            <a:ext cx="8237018" cy="6013023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5464823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14369-BFF2-B344-A1B1-91A125A60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482643" cy="26797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E563A7-A86A-9A4D-9389-221234CE5E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956738"/>
            <a:ext cx="3276600" cy="25211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65DEB96-3F77-9342-8D58-DD186A864B4A}"/>
              </a:ext>
            </a:extLst>
          </p:cNvPr>
          <p:cNvSpPr/>
          <p:nvPr/>
        </p:nvSpPr>
        <p:spPr>
          <a:xfrm>
            <a:off x="3429000" y="331326"/>
            <a:ext cx="28615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(switch to overhead camera)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D206BFD-0A01-BC45-BDFF-F27A37B888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027865"/>
            <a:ext cx="3533244" cy="271863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950455-F80A-4447-AC18-C086CBFE2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458" y="3962400"/>
            <a:ext cx="3531185" cy="257776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313796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23FEAA-5C8B-B640-80F7-04788871249C}"/>
              </a:ext>
            </a:extLst>
          </p:cNvPr>
          <p:cNvSpPr txBox="1"/>
          <p:nvPr/>
        </p:nvSpPr>
        <p:spPr>
          <a:xfrm>
            <a:off x="2323224" y="147007"/>
            <a:ext cx="504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 can you find Roman numerals?</a:t>
            </a:r>
          </a:p>
        </p:txBody>
      </p:sp>
    </p:spTree>
    <p:extLst>
      <p:ext uri="{BB962C8B-B14F-4D97-AF65-F5344CB8AC3E}">
        <p14:creationId xmlns:p14="http://schemas.microsoft.com/office/powerpoint/2010/main" val="1277055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2A3A9-DB5F-A840-8446-4559AFC4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8" y="1003238"/>
            <a:ext cx="2590800" cy="2590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23FEAA-5C8B-B640-80F7-04788871249C}"/>
              </a:ext>
            </a:extLst>
          </p:cNvPr>
          <p:cNvSpPr txBox="1"/>
          <p:nvPr/>
        </p:nvSpPr>
        <p:spPr>
          <a:xfrm>
            <a:off x="2323224" y="147007"/>
            <a:ext cx="504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 can you find Roman numerals?</a:t>
            </a:r>
          </a:p>
        </p:txBody>
      </p:sp>
    </p:spTree>
    <p:extLst>
      <p:ext uri="{BB962C8B-B14F-4D97-AF65-F5344CB8AC3E}">
        <p14:creationId xmlns:p14="http://schemas.microsoft.com/office/powerpoint/2010/main" val="35044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2A3A9-DB5F-A840-8446-4559AFC4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8" y="1003238"/>
            <a:ext cx="259080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95E01-CDC8-C44A-A050-2E5CEA4A5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2" y="3793091"/>
            <a:ext cx="3962400" cy="28312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AFD62-8F0F-6C4D-9D1D-88835EF5FF98}"/>
              </a:ext>
            </a:extLst>
          </p:cNvPr>
          <p:cNvGrpSpPr/>
          <p:nvPr/>
        </p:nvGrpSpPr>
        <p:grpSpPr>
          <a:xfrm>
            <a:off x="2971800" y="1186632"/>
            <a:ext cx="6341434" cy="4463166"/>
            <a:chOff x="1371600" y="1175634"/>
            <a:chExt cx="6341434" cy="4463166"/>
          </a:xfrm>
        </p:grpSpPr>
        <p:sp>
          <p:nvSpPr>
            <p:cNvPr id="19" name="Donut 18">
              <a:extLst>
                <a:ext uri="{FF2B5EF4-FFF2-40B4-BE49-F238E27FC236}">
                  <a16:creationId xmlns:a16="http://schemas.microsoft.com/office/drawing/2014/main" id="{7E2AB4D2-E265-4946-90F1-ED4DC2F84AF9}"/>
                </a:ext>
              </a:extLst>
            </p:cNvPr>
            <p:cNvSpPr/>
            <p:nvPr/>
          </p:nvSpPr>
          <p:spPr>
            <a:xfrm>
              <a:off x="3107365" y="1175634"/>
              <a:ext cx="4525972" cy="1948566"/>
            </a:xfrm>
            <a:prstGeom prst="donu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onut 6">
              <a:extLst>
                <a:ext uri="{FF2B5EF4-FFF2-40B4-BE49-F238E27FC236}">
                  <a16:creationId xmlns:a16="http://schemas.microsoft.com/office/drawing/2014/main" id="{EF700CB6-760A-1F49-A845-969096D1FE85}"/>
                </a:ext>
              </a:extLst>
            </p:cNvPr>
            <p:cNvSpPr/>
            <p:nvPr/>
          </p:nvSpPr>
          <p:spPr>
            <a:xfrm>
              <a:off x="1371600" y="5178813"/>
              <a:ext cx="1125279" cy="459987"/>
            </a:xfrm>
            <a:prstGeom prst="donut">
              <a:avLst>
                <a:gd name="adj" fmla="val 9874"/>
              </a:avLst>
            </a:prstGeom>
            <a:solidFill>
              <a:srgbClr val="FFFF00"/>
            </a:solidFill>
            <a:ln w="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9C7477-ACF3-BF4F-825E-D804DD1C4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0" t="32277" r="2998" b="53799"/>
            <a:stretch/>
          </p:blipFill>
          <p:spPr>
            <a:xfrm>
              <a:off x="3672839" y="1571342"/>
              <a:ext cx="3474720" cy="100584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0F78708-73B2-3E4B-B366-AB6C90B27097}"/>
                </a:ext>
              </a:extLst>
            </p:cNvPr>
            <p:cNvCxnSpPr>
              <a:cxnSpLocks/>
              <a:stCxn id="7" idx="7"/>
            </p:cNvCxnSpPr>
            <p:nvPr/>
          </p:nvCxnSpPr>
          <p:spPr>
            <a:xfrm flipV="1">
              <a:off x="2332086" y="2823451"/>
              <a:ext cx="2296252" cy="242272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>
              <a:outerShdw blurRad="76200" dist="12700" dir="5400000" sx="96000" sy="96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Donut 16">
              <a:extLst>
                <a:ext uri="{FF2B5EF4-FFF2-40B4-BE49-F238E27FC236}">
                  <a16:creationId xmlns:a16="http://schemas.microsoft.com/office/drawing/2014/main" id="{A7D7BC9A-1A4B-BA4B-8AE8-E103976FF8BD}"/>
                </a:ext>
              </a:extLst>
            </p:cNvPr>
            <p:cNvSpPr/>
            <p:nvPr/>
          </p:nvSpPr>
          <p:spPr>
            <a:xfrm>
              <a:off x="3107365" y="1175634"/>
              <a:ext cx="4605669" cy="1967594"/>
            </a:xfrm>
            <a:prstGeom prst="donut">
              <a:avLst>
                <a:gd name="adj" fmla="val 3234"/>
              </a:avLst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723FEAA-5C8B-B640-80F7-04788871249C}"/>
              </a:ext>
            </a:extLst>
          </p:cNvPr>
          <p:cNvSpPr txBox="1"/>
          <p:nvPr/>
        </p:nvSpPr>
        <p:spPr>
          <a:xfrm>
            <a:off x="2323224" y="147007"/>
            <a:ext cx="504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 can you find Roman numerals?</a:t>
            </a:r>
          </a:p>
        </p:txBody>
      </p:sp>
    </p:spTree>
    <p:extLst>
      <p:ext uri="{BB962C8B-B14F-4D97-AF65-F5344CB8AC3E}">
        <p14:creationId xmlns:p14="http://schemas.microsoft.com/office/powerpoint/2010/main" val="3243095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2A3A9-DB5F-A840-8446-4559AFC4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8" y="1003238"/>
            <a:ext cx="2590800" cy="2590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95E01-CDC8-C44A-A050-2E5CEA4A59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2" y="3793091"/>
            <a:ext cx="3962400" cy="28312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AFD62-8F0F-6C4D-9D1D-88835EF5FF98}"/>
              </a:ext>
            </a:extLst>
          </p:cNvPr>
          <p:cNvGrpSpPr/>
          <p:nvPr/>
        </p:nvGrpSpPr>
        <p:grpSpPr>
          <a:xfrm>
            <a:off x="2971800" y="1186632"/>
            <a:ext cx="6341434" cy="4463166"/>
            <a:chOff x="1371600" y="1175634"/>
            <a:chExt cx="6341434" cy="4463166"/>
          </a:xfrm>
        </p:grpSpPr>
        <p:sp>
          <p:nvSpPr>
            <p:cNvPr id="19" name="Donut 18">
              <a:extLst>
                <a:ext uri="{FF2B5EF4-FFF2-40B4-BE49-F238E27FC236}">
                  <a16:creationId xmlns:a16="http://schemas.microsoft.com/office/drawing/2014/main" id="{7E2AB4D2-E265-4946-90F1-ED4DC2F84AF9}"/>
                </a:ext>
              </a:extLst>
            </p:cNvPr>
            <p:cNvSpPr/>
            <p:nvPr/>
          </p:nvSpPr>
          <p:spPr>
            <a:xfrm>
              <a:off x="3107365" y="1175634"/>
              <a:ext cx="4525972" cy="1948566"/>
            </a:xfrm>
            <a:prstGeom prst="donu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onut 6">
              <a:extLst>
                <a:ext uri="{FF2B5EF4-FFF2-40B4-BE49-F238E27FC236}">
                  <a16:creationId xmlns:a16="http://schemas.microsoft.com/office/drawing/2014/main" id="{EF700CB6-760A-1F49-A845-969096D1FE85}"/>
                </a:ext>
              </a:extLst>
            </p:cNvPr>
            <p:cNvSpPr/>
            <p:nvPr/>
          </p:nvSpPr>
          <p:spPr>
            <a:xfrm>
              <a:off x="1371600" y="5178813"/>
              <a:ext cx="1125279" cy="459987"/>
            </a:xfrm>
            <a:prstGeom prst="donut">
              <a:avLst>
                <a:gd name="adj" fmla="val 9874"/>
              </a:avLst>
            </a:prstGeom>
            <a:solidFill>
              <a:srgbClr val="FFFF00"/>
            </a:solidFill>
            <a:ln w="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9C7477-ACF3-BF4F-825E-D804DD1C4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0" t="32277" r="2998" b="53799"/>
            <a:stretch/>
          </p:blipFill>
          <p:spPr>
            <a:xfrm>
              <a:off x="3672839" y="1571342"/>
              <a:ext cx="3474720" cy="100584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0F78708-73B2-3E4B-B366-AB6C90B27097}"/>
                </a:ext>
              </a:extLst>
            </p:cNvPr>
            <p:cNvCxnSpPr>
              <a:cxnSpLocks/>
              <a:stCxn id="7" idx="7"/>
            </p:cNvCxnSpPr>
            <p:nvPr/>
          </p:nvCxnSpPr>
          <p:spPr>
            <a:xfrm flipV="1">
              <a:off x="2332086" y="2823451"/>
              <a:ext cx="2296252" cy="242272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>
              <a:outerShdw blurRad="76200" dist="12700" dir="5400000" sx="96000" sy="96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Donut 16">
              <a:extLst>
                <a:ext uri="{FF2B5EF4-FFF2-40B4-BE49-F238E27FC236}">
                  <a16:creationId xmlns:a16="http://schemas.microsoft.com/office/drawing/2014/main" id="{A7D7BC9A-1A4B-BA4B-8AE8-E103976FF8BD}"/>
                </a:ext>
              </a:extLst>
            </p:cNvPr>
            <p:cNvSpPr/>
            <p:nvPr/>
          </p:nvSpPr>
          <p:spPr>
            <a:xfrm>
              <a:off x="3107365" y="1175634"/>
              <a:ext cx="4605669" cy="1967594"/>
            </a:xfrm>
            <a:prstGeom prst="donut">
              <a:avLst>
                <a:gd name="adj" fmla="val 3234"/>
              </a:avLst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E644602-1EA7-4243-BD64-A6A7AF12B305}"/>
              </a:ext>
            </a:extLst>
          </p:cNvPr>
          <p:cNvSpPr txBox="1"/>
          <p:nvPr/>
        </p:nvSpPr>
        <p:spPr>
          <a:xfrm>
            <a:off x="3947148" y="942258"/>
            <a:ext cx="7489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+mj-lt"/>
              </a:rPr>
              <a:t>1000</a:t>
            </a:r>
          </a:p>
          <a:p>
            <a:pPr algn="r"/>
            <a:r>
              <a:rPr lang="en-US" b="1" dirty="0">
                <a:latin typeface="+mj-lt"/>
              </a:rPr>
              <a:t>1000</a:t>
            </a:r>
          </a:p>
          <a:p>
            <a:pPr algn="r"/>
            <a:r>
              <a:rPr lang="en-US" b="1" dirty="0">
                <a:latin typeface="+mj-lt"/>
              </a:rPr>
              <a:t> -100</a:t>
            </a:r>
          </a:p>
          <a:p>
            <a:pPr algn="r"/>
            <a:r>
              <a:rPr lang="en-US" b="1" dirty="0">
                <a:latin typeface="+mj-lt"/>
              </a:rPr>
              <a:t>    50</a:t>
            </a:r>
          </a:p>
          <a:p>
            <a:pPr algn="r"/>
            <a:r>
              <a:rPr lang="en-US" b="1" dirty="0">
                <a:latin typeface="+mj-lt"/>
              </a:rPr>
              <a:t>10</a:t>
            </a:r>
          </a:p>
          <a:p>
            <a:pPr algn="r"/>
            <a:r>
              <a:rPr lang="en-US" b="1" dirty="0">
                <a:latin typeface="+mj-lt"/>
              </a:rPr>
              <a:t>5</a:t>
            </a:r>
          </a:p>
          <a:p>
            <a:pPr algn="r"/>
            <a:r>
              <a:rPr lang="en-US" b="1" dirty="0">
                <a:latin typeface="+mj-lt"/>
              </a:rPr>
              <a:t>3</a:t>
            </a:r>
          </a:p>
          <a:p>
            <a:pPr algn="r"/>
            <a:r>
              <a:rPr lang="en-US" b="1" dirty="0">
                <a:latin typeface="+mj-lt"/>
              </a:rPr>
              <a:t>--------</a:t>
            </a:r>
          </a:p>
          <a:p>
            <a:pPr algn="r"/>
            <a:r>
              <a:rPr lang="en-US" b="1" dirty="0">
                <a:latin typeface="+mj-lt"/>
              </a:rPr>
              <a:t>1968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3FEAA-5C8B-B640-80F7-04788871249C}"/>
              </a:ext>
            </a:extLst>
          </p:cNvPr>
          <p:cNvSpPr txBox="1"/>
          <p:nvPr/>
        </p:nvSpPr>
        <p:spPr>
          <a:xfrm>
            <a:off x="2323224" y="147007"/>
            <a:ext cx="504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 can you find Roman numerals?</a:t>
            </a:r>
          </a:p>
        </p:txBody>
      </p:sp>
    </p:spTree>
    <p:extLst>
      <p:ext uri="{BB962C8B-B14F-4D97-AF65-F5344CB8AC3E}">
        <p14:creationId xmlns:p14="http://schemas.microsoft.com/office/powerpoint/2010/main" val="55914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82A3A9-DB5F-A840-8446-4559AFC41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98" y="1003238"/>
            <a:ext cx="2590800" cy="259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8DBFFB-EF6F-1343-9EAB-24B0FEFCB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61" y="3429000"/>
            <a:ext cx="2652912" cy="31569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95E01-CDC8-C44A-A050-2E5CEA4A59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002" y="3793091"/>
            <a:ext cx="3962400" cy="283124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FCAAFD62-8F0F-6C4D-9D1D-88835EF5FF98}"/>
              </a:ext>
            </a:extLst>
          </p:cNvPr>
          <p:cNvGrpSpPr/>
          <p:nvPr/>
        </p:nvGrpSpPr>
        <p:grpSpPr>
          <a:xfrm>
            <a:off x="2971800" y="1186632"/>
            <a:ext cx="6341434" cy="4463166"/>
            <a:chOff x="1371600" y="1175634"/>
            <a:chExt cx="6341434" cy="4463166"/>
          </a:xfrm>
        </p:grpSpPr>
        <p:sp>
          <p:nvSpPr>
            <p:cNvPr id="19" name="Donut 18">
              <a:extLst>
                <a:ext uri="{FF2B5EF4-FFF2-40B4-BE49-F238E27FC236}">
                  <a16:creationId xmlns:a16="http://schemas.microsoft.com/office/drawing/2014/main" id="{7E2AB4D2-E265-4946-90F1-ED4DC2F84AF9}"/>
                </a:ext>
              </a:extLst>
            </p:cNvPr>
            <p:cNvSpPr/>
            <p:nvPr/>
          </p:nvSpPr>
          <p:spPr>
            <a:xfrm>
              <a:off x="3107365" y="1175634"/>
              <a:ext cx="4525972" cy="1948566"/>
            </a:xfrm>
            <a:prstGeom prst="donut">
              <a:avLst>
                <a:gd name="adj" fmla="val 50000"/>
              </a:avLst>
            </a:prstGeom>
            <a:solidFill>
              <a:schemeClr val="tx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Donut 6">
              <a:extLst>
                <a:ext uri="{FF2B5EF4-FFF2-40B4-BE49-F238E27FC236}">
                  <a16:creationId xmlns:a16="http://schemas.microsoft.com/office/drawing/2014/main" id="{EF700CB6-760A-1F49-A845-969096D1FE85}"/>
                </a:ext>
              </a:extLst>
            </p:cNvPr>
            <p:cNvSpPr/>
            <p:nvPr/>
          </p:nvSpPr>
          <p:spPr>
            <a:xfrm>
              <a:off x="1371600" y="5178813"/>
              <a:ext cx="1125279" cy="459987"/>
            </a:xfrm>
            <a:prstGeom prst="donut">
              <a:avLst>
                <a:gd name="adj" fmla="val 9874"/>
              </a:avLst>
            </a:prstGeom>
            <a:solidFill>
              <a:srgbClr val="FFFF00"/>
            </a:solidFill>
            <a:ln w="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C9C7477-ACF3-BF4F-825E-D804DD1C4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000" t="32277" r="2998" b="53799"/>
            <a:stretch/>
          </p:blipFill>
          <p:spPr>
            <a:xfrm>
              <a:off x="3672839" y="1571342"/>
              <a:ext cx="3474720" cy="100584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0F78708-73B2-3E4B-B366-AB6C90B27097}"/>
                </a:ext>
              </a:extLst>
            </p:cNvPr>
            <p:cNvCxnSpPr>
              <a:cxnSpLocks/>
              <a:stCxn id="7" idx="7"/>
            </p:cNvCxnSpPr>
            <p:nvPr/>
          </p:nvCxnSpPr>
          <p:spPr>
            <a:xfrm flipV="1">
              <a:off x="2332086" y="2823451"/>
              <a:ext cx="2296252" cy="242272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  <a:effectLst>
              <a:outerShdw blurRad="76200" dist="12700" dir="5400000" sx="96000" sy="96000" rotWithShape="0">
                <a:srgbClr val="000000">
                  <a:alpha val="35000"/>
                </a:srgbClr>
              </a:outerShdw>
            </a:effectLst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7" name="Donut 16">
              <a:extLst>
                <a:ext uri="{FF2B5EF4-FFF2-40B4-BE49-F238E27FC236}">
                  <a16:creationId xmlns:a16="http://schemas.microsoft.com/office/drawing/2014/main" id="{A7D7BC9A-1A4B-BA4B-8AE8-E103976FF8BD}"/>
                </a:ext>
              </a:extLst>
            </p:cNvPr>
            <p:cNvSpPr/>
            <p:nvPr/>
          </p:nvSpPr>
          <p:spPr>
            <a:xfrm>
              <a:off x="3107365" y="1175634"/>
              <a:ext cx="4605669" cy="1967594"/>
            </a:xfrm>
            <a:prstGeom prst="donut">
              <a:avLst>
                <a:gd name="adj" fmla="val 3234"/>
              </a:avLst>
            </a:prstGeom>
            <a:solidFill>
              <a:srgbClr val="FFFF00"/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5E644602-1EA7-4243-BD64-A6A7AF12B305}"/>
              </a:ext>
            </a:extLst>
          </p:cNvPr>
          <p:cNvSpPr txBox="1"/>
          <p:nvPr/>
        </p:nvSpPr>
        <p:spPr>
          <a:xfrm>
            <a:off x="3947148" y="942258"/>
            <a:ext cx="74892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latin typeface="+mj-lt"/>
              </a:rPr>
              <a:t>1000</a:t>
            </a:r>
          </a:p>
          <a:p>
            <a:pPr algn="r"/>
            <a:r>
              <a:rPr lang="en-US" b="1" dirty="0">
                <a:latin typeface="+mj-lt"/>
              </a:rPr>
              <a:t>1000</a:t>
            </a:r>
          </a:p>
          <a:p>
            <a:pPr algn="r"/>
            <a:r>
              <a:rPr lang="en-US" b="1" dirty="0">
                <a:latin typeface="+mj-lt"/>
              </a:rPr>
              <a:t> -100</a:t>
            </a:r>
          </a:p>
          <a:p>
            <a:pPr algn="r"/>
            <a:r>
              <a:rPr lang="en-US" b="1" dirty="0">
                <a:latin typeface="+mj-lt"/>
              </a:rPr>
              <a:t>    50</a:t>
            </a:r>
          </a:p>
          <a:p>
            <a:pPr algn="r"/>
            <a:r>
              <a:rPr lang="en-US" b="1" dirty="0">
                <a:latin typeface="+mj-lt"/>
              </a:rPr>
              <a:t>10</a:t>
            </a:r>
          </a:p>
          <a:p>
            <a:pPr algn="r"/>
            <a:r>
              <a:rPr lang="en-US" b="1" dirty="0">
                <a:latin typeface="+mj-lt"/>
              </a:rPr>
              <a:t>5</a:t>
            </a:r>
          </a:p>
          <a:p>
            <a:pPr algn="r"/>
            <a:r>
              <a:rPr lang="en-US" b="1" dirty="0">
                <a:latin typeface="+mj-lt"/>
              </a:rPr>
              <a:t>3</a:t>
            </a:r>
          </a:p>
          <a:p>
            <a:pPr algn="r"/>
            <a:r>
              <a:rPr lang="en-US" b="1" dirty="0">
                <a:latin typeface="+mj-lt"/>
              </a:rPr>
              <a:t>--------</a:t>
            </a:r>
          </a:p>
          <a:p>
            <a:pPr algn="r"/>
            <a:r>
              <a:rPr lang="en-US" b="1" dirty="0">
                <a:latin typeface="+mj-lt"/>
              </a:rPr>
              <a:t>1968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23FEAA-5C8B-B640-80F7-04788871249C}"/>
              </a:ext>
            </a:extLst>
          </p:cNvPr>
          <p:cNvSpPr txBox="1"/>
          <p:nvPr/>
        </p:nvSpPr>
        <p:spPr>
          <a:xfrm>
            <a:off x="2323224" y="147007"/>
            <a:ext cx="5041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Where can you find Roman numerals?</a:t>
            </a:r>
          </a:p>
        </p:txBody>
      </p:sp>
    </p:spTree>
    <p:extLst>
      <p:ext uri="{BB962C8B-B14F-4D97-AF65-F5344CB8AC3E}">
        <p14:creationId xmlns:p14="http://schemas.microsoft.com/office/powerpoint/2010/main" val="205848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F644BC-8BF2-154A-953B-20F93C8C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295400"/>
            <a:ext cx="5155070" cy="2545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6E518-E260-CE42-AF04-646DF3B4A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51" y="2971800"/>
            <a:ext cx="2743200" cy="31370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8E8ED8F-C880-8548-8B16-9B379ED26E66}"/>
              </a:ext>
            </a:extLst>
          </p:cNvPr>
          <p:cNvGrpSpPr/>
          <p:nvPr/>
        </p:nvGrpSpPr>
        <p:grpSpPr>
          <a:xfrm>
            <a:off x="213167" y="1443872"/>
            <a:ext cx="4259493" cy="1758254"/>
            <a:chOff x="228600" y="2358272"/>
            <a:chExt cx="4259493" cy="175825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B5E370-99FA-B14B-ADBF-A02E3FDF323A}"/>
                </a:ext>
              </a:extLst>
            </p:cNvPr>
            <p:cNvSpPr txBox="1"/>
            <p:nvPr/>
          </p:nvSpPr>
          <p:spPr>
            <a:xfrm>
              <a:off x="228600" y="2362200"/>
              <a:ext cx="275908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MCMLXVIII</a:t>
              </a:r>
            </a:p>
            <a:p>
              <a:r>
                <a:rPr lang="en-US" sz="3600" b="1" dirty="0"/>
                <a:t>1968</a:t>
              </a:r>
            </a:p>
            <a:p>
              <a:r>
                <a:rPr lang="en-US" sz="3600" b="1" dirty="0"/>
                <a:t>11110110000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92D3049-7193-2E49-85C7-60CCF0D443CB}"/>
                </a:ext>
              </a:extLst>
            </p:cNvPr>
            <p:cNvSpPr txBox="1"/>
            <p:nvPr/>
          </p:nvSpPr>
          <p:spPr>
            <a:xfrm>
              <a:off x="2987233" y="2358272"/>
              <a:ext cx="1500860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/>
                <a:t>Roman</a:t>
              </a:r>
            </a:p>
            <a:p>
              <a:r>
                <a:rPr lang="en-US" sz="3600" dirty="0"/>
                <a:t>Arabic</a:t>
              </a:r>
            </a:p>
            <a:p>
              <a:r>
                <a:rPr lang="en-US" sz="3600" dirty="0"/>
                <a:t>Binary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5E4A3E-B5E0-AD4F-81A5-9389A3CA9F45}"/>
              </a:ext>
            </a:extLst>
          </p:cNvPr>
          <p:cNvSpPr txBox="1"/>
          <p:nvPr/>
        </p:nvSpPr>
        <p:spPr>
          <a:xfrm>
            <a:off x="685800" y="5181600"/>
            <a:ext cx="5399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halkboard" panose="03050602040202020205" pitchFamily="66" charset="77"/>
              </a:rPr>
              <a:t>1  1  2  3  5  8  13  21  34  55 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61CCBF-BAED-E648-8FB4-541C0802446F}"/>
              </a:ext>
            </a:extLst>
          </p:cNvPr>
          <p:cNvSpPr txBox="1"/>
          <p:nvPr/>
        </p:nvSpPr>
        <p:spPr>
          <a:xfrm>
            <a:off x="381000" y="4267200"/>
            <a:ext cx="1548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𝚽 (phi)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DE4337-567C-914C-8B2C-CB7925A1B38D}"/>
              </a:ext>
            </a:extLst>
          </p:cNvPr>
          <p:cNvSpPr txBox="1"/>
          <p:nvPr/>
        </p:nvSpPr>
        <p:spPr>
          <a:xfrm>
            <a:off x="2024586" y="4343400"/>
            <a:ext cx="1697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Chalkboard" panose="03050602040202020205" pitchFamily="66" charset="77"/>
              </a:rPr>
              <a:t>= 1.61803…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A73D7C-6B63-BB43-90BF-A5CA696A7C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469" y="3898252"/>
            <a:ext cx="1697644" cy="10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8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5610C0-27FD-0F46-8913-C835DBEA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2414"/>
          <a:stretch/>
        </p:blipFill>
        <p:spPr>
          <a:xfrm>
            <a:off x="2514600" y="1524000"/>
            <a:ext cx="5562600" cy="2103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78746-08BB-8445-888E-FC9298339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1219200"/>
            <a:ext cx="141114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91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838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355"/>
            <a:ext cx="1066800" cy="61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5610C0-27FD-0F46-8913-C835DBEA6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61"/>
          <a:stretch/>
        </p:blipFill>
        <p:spPr>
          <a:xfrm>
            <a:off x="2514600" y="1524000"/>
            <a:ext cx="5562600" cy="2834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378746-08BB-8445-888E-FC9298339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99" y="1219200"/>
            <a:ext cx="1411147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09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25870</TotalTime>
  <Words>1290</Words>
  <Application>Microsoft Macintosh PowerPoint</Application>
  <PresentationFormat>On-screen Show (4:3)</PresentationFormat>
  <Paragraphs>292</Paragraphs>
  <Slides>77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3" baseType="lpstr">
      <vt:lpstr>Arial</vt:lpstr>
      <vt:lpstr>Calibri</vt:lpstr>
      <vt:lpstr>Chalkboard</vt:lpstr>
      <vt:lpstr>Courier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Caren Shiozaki</dc:creator>
  <cp:lastModifiedBy>Microsoft Office User</cp:lastModifiedBy>
  <cp:revision>85</cp:revision>
  <cp:lastPrinted>2021-01-11T03:46:19Z</cp:lastPrinted>
  <dcterms:created xsi:type="dcterms:W3CDTF">2017-03-08T16:19:22Z</dcterms:created>
  <dcterms:modified xsi:type="dcterms:W3CDTF">2021-05-10T16:28:17Z</dcterms:modified>
</cp:coreProperties>
</file>